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0" r:id="rId4"/>
    <p:sldId id="259" r:id="rId5"/>
    <p:sldId id="262" r:id="rId6"/>
    <p:sldId id="263" r:id="rId7"/>
    <p:sldId id="264" r:id="rId8"/>
    <p:sldId id="258"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autoAdjust="0"/>
    <p:restoredTop sz="94599"/>
  </p:normalViewPr>
  <p:slideViewPr>
    <p:cSldViewPr snapToGrid="0">
      <p:cViewPr>
        <p:scale>
          <a:sx n="110" d="100"/>
          <a:sy n="110" d="100"/>
        </p:scale>
        <p:origin x="92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2AF02-0273-4333-A86E-EEE403516F9C}" type="datetimeFigureOut">
              <a:rPr lang="en-US"/>
              <a:t>7/19/18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37258-9E3B-419F-937E-0582BA62A727}" type="slidenum">
              <a:rPr lang="en-US"/>
              <a:t>‹#›</a:t>
            </a:fld>
            <a:endParaRPr lang="en-US"/>
          </a:p>
        </p:txBody>
      </p:sp>
    </p:spTree>
    <p:extLst>
      <p:ext uri="{BB962C8B-B14F-4D97-AF65-F5344CB8AC3E}">
        <p14:creationId xmlns:p14="http://schemas.microsoft.com/office/powerpoint/2010/main" val="22967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sz="1200" dirty="0" smtClean="0">
                <a:latin typeface="arial"/>
                <a:cs typeface="arial"/>
              </a:rPr>
              <a:t>Research </a:t>
            </a:r>
            <a:r>
              <a:rPr lang="en-US" sz="1200" dirty="0" err="1" smtClean="0">
                <a:latin typeface="arial"/>
                <a:cs typeface="arial"/>
              </a:rPr>
              <a:t>Queston</a:t>
            </a:r>
            <a:r>
              <a:rPr lang="en-US" sz="1200" baseline="0" dirty="0" err="1" smtClean="0">
                <a:latin typeface="arial"/>
                <a:cs typeface="arial"/>
              </a:rPr>
              <a:t>s</a:t>
            </a:r>
            <a:r>
              <a:rPr lang="en-US" sz="1200" baseline="0" dirty="0" smtClean="0">
                <a:latin typeface="arial"/>
                <a:cs typeface="arial"/>
              </a:rPr>
              <a:t>: </a:t>
            </a:r>
          </a:p>
          <a:p>
            <a:pPr marL="285750" indent="-285750">
              <a:buFont typeface="Arial" charset="0"/>
              <a:buChar char="•"/>
            </a:pPr>
            <a:endParaRPr lang="en-US" sz="1200" dirty="0" smtClean="0">
              <a:latin typeface="arial"/>
              <a:cs typeface="arial"/>
            </a:endParaRPr>
          </a:p>
          <a:p>
            <a:pPr marL="285750" indent="-285750">
              <a:buFont typeface="Arial" charset="0"/>
              <a:buChar char="•"/>
            </a:pPr>
            <a:r>
              <a:rPr lang="en-US" sz="1200" dirty="0" smtClean="0">
                <a:latin typeface="arial"/>
                <a:cs typeface="arial"/>
              </a:rPr>
              <a:t>What are the 5 most frequent user expectations when first opening the app? </a:t>
            </a:r>
          </a:p>
          <a:p>
            <a:pPr marL="285750" indent="-285750">
              <a:buFont typeface="Arial" charset="0"/>
              <a:buChar char="•"/>
            </a:pPr>
            <a:endParaRPr lang="en-US" sz="1200" dirty="0" smtClean="0">
              <a:latin typeface="arial"/>
              <a:cs typeface="arial"/>
            </a:endParaRPr>
          </a:p>
          <a:p>
            <a:pPr marL="285750" indent="-285750">
              <a:buFont typeface="Arial" charset="0"/>
              <a:buChar char="•"/>
            </a:pPr>
            <a:r>
              <a:rPr lang="en-US" sz="1200" dirty="0" smtClean="0">
                <a:latin typeface="arial"/>
                <a:cs typeface="arial"/>
              </a:rPr>
              <a:t>What is the first thing users want to do when deciding to shop Prime Now? </a:t>
            </a:r>
          </a:p>
          <a:p>
            <a:endParaRPr lang="en-US" dirty="0" smtClean="0"/>
          </a:p>
          <a:p>
            <a:r>
              <a:rPr lang="en-US" sz="1200" b="0" i="0" kern="1200" dirty="0" smtClean="0">
                <a:solidFill>
                  <a:schemeClr val="tx1"/>
                </a:solidFill>
                <a:effectLst/>
                <a:latin typeface="+mn-lt"/>
                <a:ea typeface="+mn-ea"/>
                <a:cs typeface="+mn-cs"/>
              </a:rPr>
              <a:t>The first visceral reaction to a site’s design influence how users perceive relevance, credibility, and even usability. By incorporating this knowledge throughout the design process, designers can make more effective products.</a:t>
            </a:r>
            <a:endParaRPr lang="en-US" dirty="0"/>
          </a:p>
        </p:txBody>
      </p:sp>
      <p:sp>
        <p:nvSpPr>
          <p:cNvPr id="4" name="Slide Number Placeholder 3"/>
          <p:cNvSpPr>
            <a:spLocks noGrp="1"/>
          </p:cNvSpPr>
          <p:nvPr>
            <p:ph type="sldNum" sz="quarter" idx="10"/>
          </p:nvPr>
        </p:nvSpPr>
        <p:spPr/>
        <p:txBody>
          <a:bodyPr/>
          <a:lstStyle/>
          <a:p>
            <a:fld id="{7C937258-9E3B-419F-937E-0582BA62A727}" type="slidenum">
              <a:rPr lang="en-US" smtClean="0"/>
              <a:t>2</a:t>
            </a:fld>
            <a:endParaRPr lang="en-US"/>
          </a:p>
        </p:txBody>
      </p:sp>
    </p:spTree>
    <p:extLst>
      <p:ext uri="{BB962C8B-B14F-4D97-AF65-F5344CB8AC3E}">
        <p14:creationId xmlns:p14="http://schemas.microsoft.com/office/powerpoint/2010/main" val="139399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solidFill>
                  <a:srgbClr val="FFFFFF"/>
                </a:solidFill>
              </a:rPr>
              <a:t>Analysis of menu usage, e.g. number of times menu is opened over the course of a session across different user groups (frequent, first time, and power users). See if menu usage qualities or frequency is associated with desirable customer characteristic</a:t>
            </a:r>
            <a:endParaRPr lang="en-US" dirty="0"/>
          </a:p>
        </p:txBody>
      </p:sp>
      <p:sp>
        <p:nvSpPr>
          <p:cNvPr id="4" name="Slide Number Placeholder 3"/>
          <p:cNvSpPr>
            <a:spLocks noGrp="1"/>
          </p:cNvSpPr>
          <p:nvPr>
            <p:ph type="sldNum" sz="quarter" idx="10"/>
          </p:nvPr>
        </p:nvSpPr>
        <p:spPr/>
        <p:txBody>
          <a:bodyPr/>
          <a:lstStyle/>
          <a:p>
            <a:fld id="{7C937258-9E3B-419F-937E-0582BA62A727}" type="slidenum">
              <a:rPr lang="en-US"/>
              <a:t>3</a:t>
            </a:fld>
            <a:endParaRPr lang="en-US"/>
          </a:p>
        </p:txBody>
      </p:sp>
    </p:spTree>
    <p:extLst>
      <p:ext uri="{BB962C8B-B14F-4D97-AF65-F5344CB8AC3E}">
        <p14:creationId xmlns:p14="http://schemas.microsoft.com/office/powerpoint/2010/main" val="40793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37258-9E3B-419F-937E-0582BA62A727}" type="slidenum">
              <a:rPr lang="en-US" smtClean="0"/>
              <a:t>8</a:t>
            </a:fld>
            <a:endParaRPr lang="en-US"/>
          </a:p>
        </p:txBody>
      </p:sp>
    </p:spTree>
    <p:extLst>
      <p:ext uri="{BB962C8B-B14F-4D97-AF65-F5344CB8AC3E}">
        <p14:creationId xmlns:p14="http://schemas.microsoft.com/office/powerpoint/2010/main" val="140123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5950" y="953071"/>
            <a:ext cx="5410200" cy="2025079"/>
          </a:xfrm>
        </p:spPr>
        <p:txBody>
          <a:bodyPr>
            <a:normAutofit fontScale="90000"/>
          </a:bodyPr>
          <a:lstStyle/>
          <a:p>
            <a:pPr algn="l"/>
            <a:r>
              <a:rPr lang="en-US" sz="7300" b="1" dirty="0">
                <a:latin typeface="Arial Black"/>
              </a:rPr>
              <a:t>Amazon Prime Now</a:t>
            </a:r>
            <a:endParaRPr lang="en-US">
              <a:latin typeface="Arial Black"/>
            </a:endParaRPr>
          </a:p>
        </p:txBody>
      </p:sp>
      <p:sp>
        <p:nvSpPr>
          <p:cNvPr id="3" name="Subtitle 2"/>
          <p:cNvSpPr>
            <a:spLocks noGrp="1"/>
          </p:cNvSpPr>
          <p:nvPr>
            <p:ph type="subTitle" idx="1"/>
          </p:nvPr>
        </p:nvSpPr>
        <p:spPr>
          <a:xfrm>
            <a:off x="5734050" y="2974975"/>
            <a:ext cx="5859127" cy="2511425"/>
          </a:xfrm>
        </p:spPr>
        <p:txBody>
          <a:bodyPr vert="horz" lIns="91440" tIns="45720" rIns="91440" bIns="45720" rtlCol="0" anchor="t">
            <a:normAutofit/>
          </a:bodyPr>
          <a:lstStyle/>
          <a:p>
            <a:pPr algn="l"/>
            <a:r>
              <a:rPr lang="en-US" dirty="0"/>
              <a:t>UX Mobile App Critique of Select Views:</a:t>
            </a:r>
          </a:p>
          <a:p>
            <a:pPr algn="l"/>
            <a:r>
              <a:rPr lang="en-US" dirty="0"/>
              <a:t>Homepage, Navigation, Actionable Items, Shopping Cart and Product Comparisons</a:t>
            </a:r>
          </a:p>
          <a:p>
            <a:pPr algn="l"/>
            <a:endParaRPr lang="en-US" dirty="0"/>
          </a:p>
          <a:p>
            <a:pPr algn="l"/>
            <a:r>
              <a:rPr lang="en-US" sz="1800" dirty="0" smtClean="0">
                <a:solidFill>
                  <a:srgbClr val="7F7F7F"/>
                </a:solidFill>
              </a:rPr>
              <a:t>Prepared for </a:t>
            </a:r>
            <a:r>
              <a:rPr lang="en-US" sz="1800" dirty="0" err="1" smtClean="0">
                <a:solidFill>
                  <a:srgbClr val="7F7F7F"/>
                </a:solidFill>
              </a:rPr>
              <a:t>Amazon.com</a:t>
            </a:r>
            <a:endParaRPr lang="en-US" sz="1800" dirty="0" smtClean="0">
              <a:solidFill>
                <a:srgbClr val="7F7F7F"/>
              </a:solidFill>
            </a:endParaRPr>
          </a:p>
          <a:p>
            <a:pPr algn="l"/>
            <a:r>
              <a:rPr lang="en-US" sz="1800" dirty="0" smtClean="0">
                <a:solidFill>
                  <a:srgbClr val="7F7F7F"/>
                </a:solidFill>
              </a:rPr>
              <a:t>By </a:t>
            </a:r>
            <a:r>
              <a:rPr sz="1800" dirty="0" smtClean="0">
                <a:solidFill>
                  <a:srgbClr val="7F7F7F"/>
                </a:solidFill>
              </a:rPr>
              <a:t>Dawn </a:t>
            </a:r>
            <a:r>
              <a:rPr sz="1800" dirty="0">
                <a:solidFill>
                  <a:srgbClr val="7F7F7F"/>
                </a:solidFill>
              </a:rPr>
              <a:t>Procopio, UX Researcher</a:t>
            </a:r>
            <a:endParaRPr sz="1800" dirty="0"/>
          </a:p>
        </p:txBody>
      </p:sp>
      <p:pic>
        <p:nvPicPr>
          <p:cNvPr id="5" name="Picture 5" descr="amazon prime now.png"/>
          <p:cNvPicPr>
            <a:picLocks noChangeAspect="1"/>
          </p:cNvPicPr>
          <p:nvPr/>
        </p:nvPicPr>
        <p:blipFill>
          <a:blip r:embed="rId2"/>
          <a:stretch>
            <a:fillRect/>
          </a:stretch>
        </p:blipFill>
        <p:spPr>
          <a:xfrm>
            <a:off x="628567" y="971550"/>
            <a:ext cx="4714881" cy="4715277"/>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25" y="895350"/>
            <a:ext cx="3932238" cy="403485"/>
          </a:xfrm>
        </p:spPr>
        <p:txBody>
          <a:bodyPr>
            <a:normAutofit fontScale="90000"/>
          </a:bodyPr>
          <a:lstStyle/>
          <a:p>
            <a:r>
              <a:rPr lang="en-US" dirty="0">
                <a:latin typeface="Arial Black"/>
              </a:rPr>
              <a:t>The Homepage</a:t>
            </a:r>
            <a:r>
              <a:rPr lang="en-US" dirty="0">
                <a:latin typeface="+mj-ea"/>
                <a:cs typeface="+mj-ea"/>
              </a:rPr>
              <a:t/>
            </a:r>
            <a:br>
              <a:rPr lang="en-US" dirty="0">
                <a:latin typeface="+mj-ea"/>
                <a:cs typeface="+mj-ea"/>
              </a:rPr>
            </a:br>
            <a:r>
              <a:rPr lang="en-US" sz="1600" i="1" dirty="0">
                <a:solidFill>
                  <a:srgbClr val="3F3F3F"/>
                </a:solidFill>
                <a:latin typeface="Calibri"/>
                <a:cs typeface="Arial"/>
              </a:rPr>
              <a:t>Critical CTAs lack visibility</a:t>
            </a:r>
          </a:p>
        </p:txBody>
      </p:sp>
      <p:pic>
        <p:nvPicPr>
          <p:cNvPr id="5" name="Picture 5" descr="Do Don't App Template iOS.png"/>
          <p:cNvPicPr>
            <a:picLocks noGrp="1" noChangeAspect="1"/>
          </p:cNvPicPr>
          <p:nvPr>
            <p:ph type="pic" idx="1"/>
          </p:nvPr>
        </p:nvPicPr>
        <p:blipFill rotWithShape="1">
          <a:blip r:embed="rId3"/>
          <a:srcRect t="-70" b="-18"/>
          <a:stretch/>
        </p:blipFill>
        <p:spPr>
          <a:xfrm>
            <a:off x="5203056" y="247650"/>
            <a:ext cx="6201570" cy="6379473"/>
          </a:xfrm>
          <a:prstGeom prst="rect">
            <a:avLst/>
          </a:prstGeom>
        </p:spPr>
      </p:pic>
      <p:sp>
        <p:nvSpPr>
          <p:cNvPr id="4" name="Text Placeholder 3"/>
          <p:cNvSpPr>
            <a:spLocks noGrp="1"/>
          </p:cNvSpPr>
          <p:nvPr>
            <p:ph type="body" sz="half" idx="2"/>
          </p:nvPr>
        </p:nvSpPr>
        <p:spPr>
          <a:xfrm>
            <a:off x="1342494" y="1476375"/>
            <a:ext cx="3859213" cy="1762811"/>
          </a:xfrm>
        </p:spPr>
        <p:txBody>
          <a:bodyPr vert="horz" lIns="91440" tIns="45720" rIns="91440" bIns="45720" rtlCol="0" anchor="t">
            <a:normAutofit/>
          </a:bodyPr>
          <a:lstStyle/>
          <a:p>
            <a:r>
              <a:rPr lang="en-US" dirty="0">
                <a:solidFill>
                  <a:srgbClr val="3F3F3F"/>
                </a:solidFill>
                <a:latin typeface="arial"/>
                <a:cs typeface="arial"/>
              </a:rPr>
              <a:t>The Homepage's Calls-To-Action (CTAs) compete for attention. This increases the cognitive workload for users to decide what they want to interact with, even if they have a task in mind. This </a:t>
            </a:r>
            <a:r>
              <a:rPr lang="en-US" dirty="0" smtClean="0">
                <a:solidFill>
                  <a:srgbClr val="3F3F3F"/>
                </a:solidFill>
                <a:latin typeface="arial"/>
                <a:cs typeface="arial"/>
              </a:rPr>
              <a:t>layout crowds out critical CTAs which lowers cognitive visibility.</a:t>
            </a:r>
            <a:r>
              <a:rPr lang="en-US" dirty="0">
                <a:solidFill>
                  <a:srgbClr val="3F3F3F"/>
                </a:solidFill>
                <a:latin typeface="arial"/>
                <a:cs typeface="arial"/>
              </a:rPr>
              <a:t> </a:t>
            </a:r>
          </a:p>
          <a:p>
            <a:endParaRPr lang="en-US" dirty="0">
              <a:solidFill>
                <a:srgbClr val="3F3F3F"/>
              </a:solidFill>
              <a:latin typeface="arial"/>
              <a:cs typeface="arial"/>
            </a:endParaRPr>
          </a:p>
          <a:p>
            <a:endParaRPr lang="en-US" dirty="0">
              <a:solidFill>
                <a:srgbClr val="3F3F3F"/>
              </a:solidFill>
              <a:latin typeface="arial"/>
              <a:cs typeface="arial"/>
            </a:endParaRPr>
          </a:p>
        </p:txBody>
      </p:sp>
      <p:pic>
        <p:nvPicPr>
          <p:cNvPr id="7" name="Picture 7" descr="Screen Shot 2017-08-27 at 2.35.52 PM.png"/>
          <p:cNvPicPr>
            <a:picLocks noChangeAspect="1"/>
          </p:cNvPicPr>
          <p:nvPr/>
        </p:nvPicPr>
        <p:blipFill>
          <a:blip r:embed="rId4"/>
          <a:stretch>
            <a:fillRect/>
          </a:stretch>
        </p:blipFill>
        <p:spPr>
          <a:xfrm>
            <a:off x="953243" y="3295650"/>
            <a:ext cx="308294" cy="292479"/>
          </a:xfrm>
          <a:prstGeom prst="rect">
            <a:avLst/>
          </a:prstGeom>
        </p:spPr>
      </p:pic>
      <p:pic>
        <p:nvPicPr>
          <p:cNvPr id="9" name="Picture 9" descr="Screen Shot 2017-08-27 at 2.36.11 PM.png"/>
          <p:cNvPicPr>
            <a:picLocks noChangeAspect="1"/>
          </p:cNvPicPr>
          <p:nvPr/>
        </p:nvPicPr>
        <p:blipFill>
          <a:blip r:embed="rId5"/>
          <a:stretch>
            <a:fillRect/>
          </a:stretch>
        </p:blipFill>
        <p:spPr>
          <a:xfrm>
            <a:off x="937604" y="1543050"/>
            <a:ext cx="326553" cy="291232"/>
          </a:xfrm>
          <a:prstGeom prst="rect">
            <a:avLst/>
          </a:prstGeom>
        </p:spPr>
      </p:pic>
      <p:cxnSp>
        <p:nvCxnSpPr>
          <p:cNvPr id="3" name="Straight Arrow Connector 2"/>
          <p:cNvCxnSpPr/>
          <p:nvPr/>
        </p:nvCxnSpPr>
        <p:spPr>
          <a:xfrm flipH="1">
            <a:off x="955856" y="1561171"/>
            <a:ext cx="296261" cy="261862"/>
          </a:xfrm>
          <a:prstGeom prst="straightConnector1">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342494" y="3209925"/>
            <a:ext cx="3700463"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arial"/>
                <a:cs typeface="arial"/>
              </a:rPr>
              <a:t>Users may perceive CTAs as less visible </a:t>
            </a:r>
            <a:r>
              <a:rPr lang="en-US" sz="1600" dirty="0" smtClean="0">
                <a:solidFill>
                  <a:srgbClr val="3F3F3F"/>
                </a:solidFill>
                <a:latin typeface="arial"/>
                <a:cs typeface="arial"/>
              </a:rPr>
              <a:t>as they keyhole their way into decision </a:t>
            </a:r>
            <a:r>
              <a:rPr lang="en-US" sz="1600" dirty="0">
                <a:solidFill>
                  <a:srgbClr val="3F3F3F"/>
                </a:solidFill>
                <a:latin typeface="arial"/>
                <a:cs typeface="arial"/>
              </a:rPr>
              <a:t>paralysis. Research shows that increases in choices reduces the satisfaction and visibility of </a:t>
            </a:r>
            <a:r>
              <a:rPr lang="en-US" sz="1600" dirty="0" smtClean="0">
                <a:solidFill>
                  <a:srgbClr val="3F3F3F"/>
                </a:solidFill>
                <a:latin typeface="arial"/>
                <a:cs typeface="arial"/>
              </a:rPr>
              <a:t>potential choices. </a:t>
            </a:r>
            <a:endParaRPr lang="en-US" sz="1600" dirty="0">
              <a:latin typeface="arial"/>
              <a:cs typeface="arial"/>
            </a:endParaRPr>
          </a:p>
        </p:txBody>
      </p:sp>
      <p:sp>
        <p:nvSpPr>
          <p:cNvPr id="10" name="TextBox 9"/>
          <p:cNvSpPr txBox="1"/>
          <p:nvPr/>
        </p:nvSpPr>
        <p:spPr>
          <a:xfrm>
            <a:off x="8786813" y="5951538"/>
            <a:ext cx="232568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smtClean="0">
                <a:solidFill>
                  <a:srgbClr val="3F3F3F"/>
                </a:solidFill>
                <a:latin typeface="arial"/>
                <a:cs typeface="arial"/>
              </a:rPr>
              <a:t>5 Actionable Items in view, makes critical CTAs more visible. </a:t>
            </a:r>
            <a:endParaRPr lang="en-US" sz="1200" dirty="0">
              <a:latin typeface="arial"/>
              <a:cs typeface="arial"/>
            </a:endParaRPr>
          </a:p>
        </p:txBody>
      </p:sp>
      <p:pic>
        <p:nvPicPr>
          <p:cNvPr id="8" name="Picture 13" descr="research.png"/>
          <p:cNvPicPr>
            <a:picLocks noChangeAspect="1"/>
          </p:cNvPicPr>
          <p:nvPr/>
        </p:nvPicPr>
        <p:blipFill>
          <a:blip r:embed="rId6"/>
          <a:stretch>
            <a:fillRect/>
          </a:stretch>
        </p:blipFill>
        <p:spPr>
          <a:xfrm>
            <a:off x="907134" y="4942285"/>
            <a:ext cx="344983" cy="34817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6725" y="1151212"/>
            <a:ext cx="2274703" cy="404593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6300" y="1151211"/>
            <a:ext cx="2274703" cy="404594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6300" y="1134882"/>
            <a:ext cx="2283885" cy="4062269"/>
          </a:xfrm>
          <a:prstGeom prst="rect">
            <a:avLst/>
          </a:prstGeom>
        </p:spPr>
      </p:pic>
      <p:sp>
        <p:nvSpPr>
          <p:cNvPr id="15" name="TextBox 14"/>
          <p:cNvSpPr txBox="1"/>
          <p:nvPr/>
        </p:nvSpPr>
        <p:spPr>
          <a:xfrm>
            <a:off x="5663735" y="5951538"/>
            <a:ext cx="258452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F3F3F"/>
                </a:solidFill>
                <a:latin typeface="arial"/>
                <a:cs typeface="arial"/>
              </a:rPr>
              <a:t>9</a:t>
            </a:r>
            <a:r>
              <a:rPr lang="en-US" sz="1200" dirty="0" smtClean="0">
                <a:solidFill>
                  <a:srgbClr val="3F3F3F"/>
                </a:solidFill>
                <a:latin typeface="arial"/>
                <a:cs typeface="arial"/>
              </a:rPr>
              <a:t> </a:t>
            </a:r>
            <a:r>
              <a:rPr lang="en-US" sz="1200" smtClean="0">
                <a:solidFill>
                  <a:srgbClr val="3F3F3F"/>
                </a:solidFill>
                <a:latin typeface="arial"/>
                <a:cs typeface="arial"/>
              </a:rPr>
              <a:t>Actionable Items (3 </a:t>
            </a:r>
            <a:r>
              <a:rPr lang="en-US" sz="1200" dirty="0" smtClean="0">
                <a:solidFill>
                  <a:srgbClr val="3F3F3F"/>
                </a:solidFill>
                <a:latin typeface="arial"/>
                <a:cs typeface="arial"/>
              </a:rPr>
              <a:t>Promotions, 3 Stores, Past Purchases, “Take a look</a:t>
            </a:r>
            <a:r>
              <a:rPr lang="mr-IN" sz="1200" dirty="0" smtClean="0">
                <a:solidFill>
                  <a:srgbClr val="3F3F3F"/>
                </a:solidFill>
                <a:latin typeface="arial"/>
                <a:cs typeface="arial"/>
              </a:rPr>
              <a:t>…</a:t>
            </a:r>
            <a:r>
              <a:rPr lang="en-US" sz="1200" dirty="0" smtClean="0">
                <a:solidFill>
                  <a:srgbClr val="3F3F3F"/>
                </a:solidFill>
                <a:latin typeface="arial"/>
                <a:cs typeface="arial"/>
              </a:rPr>
              <a:t>”, &amp; Search) </a:t>
            </a:r>
            <a:endParaRPr lang="en-US" sz="1200" dirty="0">
              <a:latin typeface="arial"/>
              <a:cs typeface="arial"/>
            </a:endParaRPr>
          </a:p>
        </p:txBody>
      </p:sp>
      <p:sp>
        <p:nvSpPr>
          <p:cNvPr id="16" name="TextBox 15"/>
          <p:cNvSpPr txBox="1"/>
          <p:nvPr/>
        </p:nvSpPr>
        <p:spPr>
          <a:xfrm>
            <a:off x="1342493" y="4848979"/>
            <a:ext cx="3700463"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chemeClr val="tx1">
                    <a:lumMod val="75000"/>
                    <a:lumOff val="25000"/>
                  </a:schemeClr>
                </a:solidFill>
                <a:latin typeface="arial"/>
                <a:cs typeface="arial"/>
              </a:rPr>
              <a:t>A Semi-Structured User Interview could help understand expectations. Data analysis of existing App Analytics could show the first five interactions of the app, which would indicate the user’s </a:t>
            </a:r>
            <a:r>
              <a:rPr lang="en-US" sz="1600" i="1" dirty="0" smtClean="0">
                <a:solidFill>
                  <a:schemeClr val="tx1">
                    <a:lumMod val="75000"/>
                    <a:lumOff val="25000"/>
                  </a:schemeClr>
                </a:solidFill>
                <a:latin typeface="arial"/>
                <a:cs typeface="arial"/>
              </a:rPr>
              <a:t>information sent. </a:t>
            </a:r>
            <a:endParaRPr lang="en-US" sz="1600" i="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74054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46" y="1043646"/>
            <a:ext cx="4182008" cy="403225"/>
          </a:xfrm>
        </p:spPr>
        <p:txBody>
          <a:bodyPr>
            <a:normAutofit fontScale="90000"/>
          </a:bodyPr>
          <a:lstStyle/>
          <a:p>
            <a:r>
              <a:rPr lang="en-US" dirty="0">
                <a:solidFill>
                  <a:srgbClr val="000000"/>
                </a:solidFill>
                <a:latin typeface="Arial Black"/>
              </a:rPr>
              <a:t>The Menu</a:t>
            </a:r>
            <a:r>
              <a:rPr lang="en-US" dirty="0">
                <a:latin typeface="Arial Black"/>
                <a:cs typeface="+mj-ea"/>
              </a:rPr>
              <a:t> </a:t>
            </a:r>
            <a:r>
              <a:rPr lang="en-US" dirty="0">
                <a:latin typeface="+mj-ea"/>
                <a:cs typeface="+mj-ea"/>
              </a:rPr>
              <a:t/>
            </a:r>
            <a:br>
              <a:rPr lang="en-US" dirty="0">
                <a:latin typeface="+mj-ea"/>
                <a:cs typeface="+mj-ea"/>
              </a:rPr>
            </a:br>
            <a:r>
              <a:rPr lang="en-US" sz="1600" i="1" dirty="0">
                <a:solidFill>
                  <a:srgbClr val="3F3F3F"/>
                </a:solidFill>
                <a:latin typeface="Calibri"/>
              </a:rPr>
              <a:t>The Navigation is in the "Basement"  and Exploration is out of mind.</a:t>
            </a:r>
            <a:endParaRPr lang="en-US" sz="1600" dirty="0"/>
          </a:p>
        </p:txBody>
      </p:sp>
      <p:pic>
        <p:nvPicPr>
          <p:cNvPr id="5" name="Picture 5" descr="Do Don't App Template iOS.png"/>
          <p:cNvPicPr>
            <a:picLocks noGrp="1" noChangeAspect="1"/>
          </p:cNvPicPr>
          <p:nvPr>
            <p:ph type="pic" idx="1"/>
          </p:nvPr>
        </p:nvPicPr>
        <p:blipFill rotWithShape="1">
          <a:blip r:embed="rId3"/>
          <a:srcRect t="-70" b="-18"/>
          <a:stretch/>
        </p:blipFill>
        <p:spPr>
          <a:xfrm>
            <a:off x="5203056" y="247650"/>
            <a:ext cx="6201570" cy="6379473"/>
          </a:xfrm>
          <a:prstGeom prst="rect">
            <a:avLst/>
          </a:prstGeom>
        </p:spPr>
      </p:pic>
      <p:sp>
        <p:nvSpPr>
          <p:cNvPr id="4" name="Text Placeholder 3"/>
          <p:cNvSpPr>
            <a:spLocks noGrp="1"/>
          </p:cNvSpPr>
          <p:nvPr>
            <p:ph type="body" sz="half" idx="2"/>
          </p:nvPr>
        </p:nvSpPr>
        <p:spPr>
          <a:xfrm>
            <a:off x="1342494" y="1543050"/>
            <a:ext cx="3859744" cy="1614488"/>
          </a:xfrm>
        </p:spPr>
        <p:txBody>
          <a:bodyPr vert="horz" lIns="91440" tIns="45720" rIns="91440" bIns="45720" rtlCol="0" anchor="t">
            <a:normAutofit fontScale="92500"/>
          </a:bodyPr>
          <a:lstStyle/>
          <a:p>
            <a:r>
              <a:rPr lang="en-US" dirty="0">
                <a:solidFill>
                  <a:srgbClr val="3F3F3F"/>
                </a:solidFill>
                <a:latin typeface="arial"/>
                <a:cs typeface="arial"/>
              </a:rPr>
              <a:t>The Menu Items cannot be seen unless the menu is clicked, however, their functionality may be used in every scenario. When the entire experience is not transparent, I.e. functions are </a:t>
            </a:r>
            <a:r>
              <a:rPr lang="en-US" i="1" dirty="0">
                <a:solidFill>
                  <a:srgbClr val="3F3F3F"/>
                </a:solidFill>
                <a:latin typeface="arial"/>
                <a:cs typeface="arial"/>
              </a:rPr>
              <a:t>out of sight of mind, </a:t>
            </a:r>
            <a:r>
              <a:rPr lang="en-US" dirty="0">
                <a:solidFill>
                  <a:srgbClr val="3F3F3F"/>
                </a:solidFill>
                <a:latin typeface="arial"/>
                <a:cs typeface="arial"/>
              </a:rPr>
              <a:t>users require higher cognitive workloads to imagine all the possibilities </a:t>
            </a:r>
            <a:r>
              <a:rPr lang="en-US" dirty="0" smtClean="0">
                <a:solidFill>
                  <a:srgbClr val="3F3F3F"/>
                </a:solidFill>
                <a:latin typeface="arial"/>
                <a:cs typeface="arial"/>
              </a:rPr>
              <a:t>within </a:t>
            </a:r>
            <a:r>
              <a:rPr lang="en-US" dirty="0">
                <a:solidFill>
                  <a:srgbClr val="3F3F3F"/>
                </a:solidFill>
                <a:latin typeface="arial"/>
                <a:cs typeface="arial"/>
              </a:rPr>
              <a:t>the app.</a:t>
            </a:r>
            <a:r>
              <a:rPr lang="en-US" i="1" dirty="0">
                <a:solidFill>
                  <a:srgbClr val="3F3F3F"/>
                </a:solidFill>
                <a:latin typeface="arial"/>
                <a:cs typeface="arial"/>
              </a:rPr>
              <a:t> </a:t>
            </a:r>
            <a:endParaRPr lang="en-US" i="1" dirty="0"/>
          </a:p>
          <a:p>
            <a:endParaRPr lang="en-US" dirty="0">
              <a:solidFill>
                <a:srgbClr val="3F3F3F"/>
              </a:solidFill>
              <a:latin typeface="arial"/>
              <a:cs typeface="arial"/>
            </a:endParaRPr>
          </a:p>
        </p:txBody>
      </p:sp>
      <p:pic>
        <p:nvPicPr>
          <p:cNvPr id="7" name="Picture 7" descr="Screen Shot 2017-08-27 at 2.35.52 PM.png"/>
          <p:cNvPicPr>
            <a:picLocks noChangeAspect="1"/>
          </p:cNvPicPr>
          <p:nvPr/>
        </p:nvPicPr>
        <p:blipFill>
          <a:blip r:embed="rId4"/>
          <a:stretch>
            <a:fillRect/>
          </a:stretch>
        </p:blipFill>
        <p:spPr>
          <a:xfrm>
            <a:off x="953243" y="3295650"/>
            <a:ext cx="308294" cy="292479"/>
          </a:xfrm>
          <a:prstGeom prst="rect">
            <a:avLst/>
          </a:prstGeom>
        </p:spPr>
      </p:pic>
      <p:cxnSp>
        <p:nvCxnSpPr>
          <p:cNvPr id="3" name="Straight Arrow Connector 2"/>
          <p:cNvCxnSpPr/>
          <p:nvPr/>
        </p:nvCxnSpPr>
        <p:spPr>
          <a:xfrm flipH="1">
            <a:off x="955856" y="1561171"/>
            <a:ext cx="296261" cy="261862"/>
          </a:xfrm>
          <a:prstGeom prst="straightConnector1">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342494" y="3209925"/>
            <a:ext cx="3700463" cy="20621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arial"/>
                <a:cs typeface="arial"/>
              </a:rPr>
              <a:t>Users may never realize the potential of the app or forget valuable functionality. Shopping past purchases, or browsing </a:t>
            </a:r>
            <a:r>
              <a:rPr lang="en-US" sz="1600" dirty="0" smtClean="0">
                <a:solidFill>
                  <a:srgbClr val="3F3F3F"/>
                </a:solidFill>
                <a:latin typeface="arial"/>
                <a:cs typeface="arial"/>
              </a:rPr>
              <a:t>departments could be within </a:t>
            </a:r>
            <a:r>
              <a:rPr lang="en-US" sz="1600" dirty="0">
                <a:solidFill>
                  <a:srgbClr val="3F3F3F"/>
                </a:solidFill>
                <a:latin typeface="arial"/>
                <a:cs typeface="arial"/>
              </a:rPr>
              <a:t>every </a:t>
            </a:r>
            <a:r>
              <a:rPr lang="en-US" sz="1600" dirty="0" smtClean="0">
                <a:solidFill>
                  <a:srgbClr val="3F3F3F"/>
                </a:solidFill>
                <a:latin typeface="arial"/>
                <a:cs typeface="arial"/>
              </a:rPr>
              <a:t>user story, but </a:t>
            </a:r>
            <a:r>
              <a:rPr lang="en-US" sz="1600" dirty="0">
                <a:solidFill>
                  <a:srgbClr val="3F3F3F"/>
                </a:solidFill>
                <a:latin typeface="arial"/>
                <a:cs typeface="arial"/>
              </a:rPr>
              <a:t>not if one forgets that they have this privilege. </a:t>
            </a:r>
          </a:p>
          <a:p>
            <a:endParaRPr lang="en-US" sz="1600" dirty="0">
              <a:solidFill>
                <a:srgbClr val="3F3F3F"/>
              </a:solidFill>
              <a:latin typeface="arial"/>
              <a:cs typeface="arial"/>
            </a:endParaRPr>
          </a:p>
        </p:txBody>
      </p:sp>
      <p:sp>
        <p:nvSpPr>
          <p:cNvPr id="10" name="TextBox 9"/>
          <p:cNvSpPr txBox="1"/>
          <p:nvPr/>
        </p:nvSpPr>
        <p:spPr>
          <a:xfrm>
            <a:off x="8703227" y="5953125"/>
            <a:ext cx="240373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F3F3F"/>
                </a:solidFill>
                <a:latin typeface="arial"/>
                <a:cs typeface="arial"/>
              </a:rPr>
              <a:t>The bottom app bar is always visible and available with a one touch solution to navigation.</a:t>
            </a:r>
            <a:endParaRPr lang="en-US" sz="1200" dirty="0">
              <a:latin typeface="Calibri"/>
              <a:cs typeface="arial"/>
            </a:endParaRPr>
          </a:p>
        </p:txBody>
      </p:sp>
      <p:pic>
        <p:nvPicPr>
          <p:cNvPr id="20" name="Picture 20" descr="tranparency.png"/>
          <p:cNvPicPr>
            <a:picLocks noChangeAspect="1"/>
          </p:cNvPicPr>
          <p:nvPr/>
        </p:nvPicPr>
        <p:blipFill>
          <a:blip r:embed="rId5"/>
          <a:stretch>
            <a:fillRect/>
          </a:stretch>
        </p:blipFill>
        <p:spPr>
          <a:xfrm>
            <a:off x="937603" y="1543050"/>
            <a:ext cx="324863" cy="331249"/>
          </a:xfrm>
          <a:prstGeom prst="rect">
            <a:avLst/>
          </a:prstGeom>
        </p:spPr>
      </p:pic>
      <p:pic>
        <p:nvPicPr>
          <p:cNvPr id="25" name="Picture 13" descr="research.png"/>
          <p:cNvPicPr>
            <a:picLocks noChangeAspect="1"/>
          </p:cNvPicPr>
          <p:nvPr/>
        </p:nvPicPr>
        <p:blipFill>
          <a:blip r:embed="rId6"/>
          <a:stretch>
            <a:fillRect/>
          </a:stretch>
        </p:blipFill>
        <p:spPr>
          <a:xfrm>
            <a:off x="933693" y="5210175"/>
            <a:ext cx="344983" cy="348172"/>
          </a:xfrm>
          <a:prstGeom prst="rect">
            <a:avLst/>
          </a:prstGeom>
        </p:spPr>
      </p:pic>
      <p:sp>
        <p:nvSpPr>
          <p:cNvPr id="27" name="TextBox 26"/>
          <p:cNvSpPr txBox="1"/>
          <p:nvPr/>
        </p:nvSpPr>
        <p:spPr>
          <a:xfrm>
            <a:off x="1810781" y="5324475"/>
            <a:ext cx="370361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57250" algn="ctr"/>
            <a:endParaRPr lang="en-US" dirty="0"/>
          </a:p>
        </p:txBody>
      </p:sp>
      <p:sp>
        <p:nvSpPr>
          <p:cNvPr id="31" name="TextBox 30"/>
          <p:cNvSpPr txBox="1"/>
          <p:nvPr/>
        </p:nvSpPr>
        <p:spPr>
          <a:xfrm>
            <a:off x="1342494" y="5095875"/>
            <a:ext cx="3700463"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rgbClr val="3F3F3F"/>
                </a:solidFill>
                <a:latin typeface="arial"/>
                <a:cs typeface="arial"/>
              </a:rPr>
              <a:t>Card Sorting Exercises could offer IA insights, while existing analytics could be used to find causal associations between user groups, menu usage, and conversions.</a:t>
            </a:r>
            <a:endParaRPr lang="en-US" dirty="0"/>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2129" y="1134568"/>
            <a:ext cx="2274703" cy="404594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8060" y="1134568"/>
            <a:ext cx="2291383" cy="407560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2688" y="1119762"/>
            <a:ext cx="2299707" cy="4090413"/>
          </a:xfrm>
          <a:prstGeom prst="rect">
            <a:avLst/>
          </a:prstGeom>
        </p:spPr>
      </p:pic>
      <p:sp>
        <p:nvSpPr>
          <p:cNvPr id="21" name="TextBox 20"/>
          <p:cNvSpPr txBox="1"/>
          <p:nvPr/>
        </p:nvSpPr>
        <p:spPr>
          <a:xfrm>
            <a:off x="5605553" y="5953125"/>
            <a:ext cx="260538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smtClean="0">
                <a:solidFill>
                  <a:srgbClr val="3F3F3F"/>
                </a:solidFill>
                <a:latin typeface="arial"/>
                <a:cs typeface="arial"/>
              </a:rPr>
              <a:t>The menu hides critical tasks and nav. items which could all be used in every shopping experience.</a:t>
            </a:r>
            <a:endParaRPr lang="en-US" sz="1200" dirty="0">
              <a:latin typeface="Calibri"/>
              <a:cs typeface="arial"/>
            </a:endParaRPr>
          </a:p>
        </p:txBody>
      </p:sp>
    </p:spTree>
    <p:extLst>
      <p:ext uri="{BB962C8B-B14F-4D97-AF65-F5344CB8AC3E}">
        <p14:creationId xmlns:p14="http://schemas.microsoft.com/office/powerpoint/2010/main" val="36489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24" y="904875"/>
            <a:ext cx="4393464" cy="550701"/>
          </a:xfrm>
        </p:spPr>
        <p:txBody>
          <a:bodyPr vert="horz" lIns="91440" tIns="45720" rIns="91440" bIns="45720" rtlCol="0" anchor="b">
            <a:noAutofit/>
          </a:bodyPr>
          <a:lstStyle/>
          <a:p>
            <a:r>
              <a:rPr lang="en-US" sz="3000" dirty="0">
                <a:solidFill>
                  <a:srgbClr val="000000"/>
                </a:solidFill>
                <a:latin typeface="Arial Black"/>
              </a:rPr>
              <a:t>Actionable Items</a:t>
            </a:r>
            <a:r>
              <a:rPr lang="en-US" dirty="0">
                <a:latin typeface="+mj-ea"/>
                <a:cs typeface="+mj-ea"/>
              </a:rPr>
              <a:t/>
            </a:r>
            <a:br>
              <a:rPr lang="en-US" dirty="0">
                <a:latin typeface="+mj-ea"/>
                <a:cs typeface="+mj-ea"/>
              </a:rPr>
            </a:br>
            <a:r>
              <a:rPr lang="en-US" sz="1400" i="1" dirty="0" smtClean="0">
                <a:solidFill>
                  <a:srgbClr val="000000"/>
                </a:solidFill>
                <a:latin typeface="Calibri"/>
              </a:rPr>
              <a:t>Components with similar </a:t>
            </a:r>
            <a:r>
              <a:rPr lang="en-US" sz="1400" i="1" dirty="0">
                <a:solidFill>
                  <a:srgbClr val="000000"/>
                </a:solidFill>
                <a:latin typeface="Calibri"/>
              </a:rPr>
              <a:t>functionality lack </a:t>
            </a:r>
            <a:r>
              <a:rPr lang="en-US" sz="1400" i="1" dirty="0" smtClean="0">
                <a:solidFill>
                  <a:srgbClr val="000000"/>
                </a:solidFill>
                <a:latin typeface="Calibri"/>
              </a:rPr>
              <a:t>consistency and visual affordance</a:t>
            </a:r>
            <a:endParaRPr lang="en-US" sz="1400" i="1" dirty="0">
              <a:solidFill>
                <a:srgbClr val="3F3F3F"/>
              </a:solidFill>
              <a:latin typeface="Calibri"/>
            </a:endParaRPr>
          </a:p>
        </p:txBody>
      </p:sp>
      <p:pic>
        <p:nvPicPr>
          <p:cNvPr id="5" name="Picture 5" descr="Do Don't App Template iOS.png"/>
          <p:cNvPicPr>
            <a:picLocks noGrp="1" noChangeAspect="1"/>
          </p:cNvPicPr>
          <p:nvPr>
            <p:ph type="pic" idx="1"/>
          </p:nvPr>
        </p:nvPicPr>
        <p:blipFill rotWithShape="1">
          <a:blip r:embed="rId2"/>
          <a:srcRect t="-70" b="-18"/>
          <a:stretch/>
        </p:blipFill>
        <p:spPr>
          <a:xfrm>
            <a:off x="5203056" y="247650"/>
            <a:ext cx="6201570" cy="6379473"/>
          </a:xfrm>
          <a:prstGeom prst="rect">
            <a:avLst/>
          </a:prstGeom>
        </p:spPr>
      </p:pic>
      <p:sp>
        <p:nvSpPr>
          <p:cNvPr id="4" name="Text Placeholder 3"/>
          <p:cNvSpPr>
            <a:spLocks noGrp="1"/>
          </p:cNvSpPr>
          <p:nvPr>
            <p:ph type="body" sz="half" idx="2"/>
          </p:nvPr>
        </p:nvSpPr>
        <p:spPr>
          <a:xfrm>
            <a:off x="1342494" y="1543050"/>
            <a:ext cx="3859744" cy="1614488"/>
          </a:xfrm>
        </p:spPr>
        <p:txBody>
          <a:bodyPr vert="horz" lIns="91440" tIns="45720" rIns="91440" bIns="45720" rtlCol="0" anchor="t">
            <a:normAutofit/>
          </a:bodyPr>
          <a:lstStyle/>
          <a:p>
            <a:r>
              <a:rPr lang="en-US" dirty="0" smtClean="0">
                <a:solidFill>
                  <a:srgbClr val="3F3F3F"/>
                </a:solidFill>
                <a:latin typeface="arial"/>
                <a:cs typeface="arial"/>
              </a:rPr>
              <a:t>Coupons, CTAs </a:t>
            </a:r>
            <a:r>
              <a:rPr lang="en-US" dirty="0">
                <a:solidFill>
                  <a:srgbClr val="3F3F3F"/>
                </a:solidFill>
                <a:latin typeface="arial"/>
                <a:cs typeface="arial"/>
              </a:rPr>
              <a:t>and Menu list items have </a:t>
            </a:r>
            <a:r>
              <a:rPr lang="en-US" dirty="0" smtClean="0">
                <a:solidFill>
                  <a:srgbClr val="3F3F3F"/>
                </a:solidFill>
                <a:latin typeface="arial"/>
                <a:cs typeface="arial"/>
              </a:rPr>
              <a:t>low </a:t>
            </a:r>
            <a:r>
              <a:rPr lang="en-US" dirty="0">
                <a:solidFill>
                  <a:srgbClr val="3F3F3F"/>
                </a:solidFill>
                <a:latin typeface="arial"/>
                <a:cs typeface="arial"/>
              </a:rPr>
              <a:t>visual </a:t>
            </a:r>
            <a:r>
              <a:rPr lang="en-US" dirty="0" smtClean="0">
                <a:solidFill>
                  <a:srgbClr val="3F3F3F"/>
                </a:solidFill>
                <a:latin typeface="arial"/>
                <a:cs typeface="arial"/>
              </a:rPr>
              <a:t>affordance and lack consistency across similar functions. </a:t>
            </a:r>
            <a:endParaRPr lang="en-US" dirty="0">
              <a:solidFill>
                <a:srgbClr val="3F3F3F"/>
              </a:solidFill>
              <a:latin typeface="arial"/>
              <a:cs typeface="arial"/>
            </a:endParaRPr>
          </a:p>
          <a:p>
            <a:endParaRPr lang="en-US" dirty="0">
              <a:solidFill>
                <a:srgbClr val="3F3F3F"/>
              </a:solidFill>
              <a:latin typeface="arial"/>
              <a:cs typeface="arial"/>
            </a:endParaRPr>
          </a:p>
          <a:p>
            <a:endParaRPr lang="en-US" dirty="0">
              <a:solidFill>
                <a:srgbClr val="3F3F3F"/>
              </a:solidFill>
              <a:latin typeface="arial"/>
              <a:cs typeface="arial"/>
            </a:endParaRPr>
          </a:p>
        </p:txBody>
      </p:sp>
      <p:pic>
        <p:nvPicPr>
          <p:cNvPr id="7" name="Picture 7" descr="Screen Shot 2017-08-27 at 2.35.52 PM.png"/>
          <p:cNvPicPr>
            <a:picLocks noChangeAspect="1"/>
          </p:cNvPicPr>
          <p:nvPr/>
        </p:nvPicPr>
        <p:blipFill>
          <a:blip r:embed="rId3"/>
          <a:stretch>
            <a:fillRect/>
          </a:stretch>
        </p:blipFill>
        <p:spPr>
          <a:xfrm>
            <a:off x="955863" y="2643120"/>
            <a:ext cx="308294" cy="292479"/>
          </a:xfrm>
          <a:prstGeom prst="rect">
            <a:avLst/>
          </a:prstGeom>
        </p:spPr>
      </p:pic>
      <p:pic>
        <p:nvPicPr>
          <p:cNvPr id="9" name="Picture 9" descr="Screen Shot 2017-08-27 at 2.36.11 PM.png"/>
          <p:cNvPicPr>
            <a:picLocks noChangeAspect="1"/>
          </p:cNvPicPr>
          <p:nvPr/>
        </p:nvPicPr>
        <p:blipFill>
          <a:blip r:embed="rId4"/>
          <a:stretch>
            <a:fillRect/>
          </a:stretch>
        </p:blipFill>
        <p:spPr>
          <a:xfrm>
            <a:off x="937604" y="1601414"/>
            <a:ext cx="326553" cy="291232"/>
          </a:xfrm>
          <a:prstGeom prst="rect">
            <a:avLst/>
          </a:prstGeom>
        </p:spPr>
      </p:pic>
      <p:cxnSp>
        <p:nvCxnSpPr>
          <p:cNvPr id="3" name="Straight Arrow Connector 2"/>
          <p:cNvCxnSpPr/>
          <p:nvPr/>
        </p:nvCxnSpPr>
        <p:spPr>
          <a:xfrm flipH="1">
            <a:off x="955863" y="1634866"/>
            <a:ext cx="296261" cy="261862"/>
          </a:xfrm>
          <a:prstGeom prst="straightConnector1">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341676" y="2599742"/>
            <a:ext cx="3700463"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arial"/>
                <a:cs typeface="arial"/>
              </a:rPr>
              <a:t>Most users expect these things to be clickable, however, the display counteracts their intuition which causes a</a:t>
            </a:r>
            <a:r>
              <a:rPr lang="en-US" sz="1600" dirty="0" smtClean="0">
                <a:solidFill>
                  <a:srgbClr val="3F3F3F"/>
                </a:solidFill>
                <a:latin typeface="arial"/>
                <a:cs typeface="arial"/>
              </a:rPr>
              <a:t> </a:t>
            </a:r>
            <a:r>
              <a:rPr lang="en-US" sz="1600" dirty="0">
                <a:solidFill>
                  <a:srgbClr val="3F3F3F"/>
                </a:solidFill>
                <a:latin typeface="arial"/>
                <a:cs typeface="arial"/>
              </a:rPr>
              <a:t>moment of self doubt. This 1-2 second delay could result </a:t>
            </a:r>
            <a:r>
              <a:rPr lang="en-US" sz="1600" dirty="0" smtClean="0">
                <a:solidFill>
                  <a:srgbClr val="3F3F3F"/>
                </a:solidFill>
                <a:latin typeface="arial"/>
                <a:cs typeface="arial"/>
              </a:rPr>
              <a:t>in millions of </a:t>
            </a:r>
            <a:r>
              <a:rPr lang="en-US" sz="1600" dirty="0">
                <a:solidFill>
                  <a:srgbClr val="3F3F3F"/>
                </a:solidFill>
                <a:latin typeface="arial"/>
                <a:cs typeface="arial"/>
              </a:rPr>
              <a:t>less </a:t>
            </a:r>
            <a:r>
              <a:rPr lang="en-US" sz="1600" dirty="0" smtClean="0">
                <a:solidFill>
                  <a:srgbClr val="3F3F3F"/>
                </a:solidFill>
                <a:latin typeface="arial"/>
                <a:cs typeface="arial"/>
              </a:rPr>
              <a:t>conversions.</a:t>
            </a:r>
            <a:endParaRPr lang="en-US" sz="1600" dirty="0">
              <a:solidFill>
                <a:srgbClr val="3F3F3F"/>
              </a:solidFill>
              <a:latin typeface="arial"/>
              <a:cs typeface="arial"/>
            </a:endParaRPr>
          </a:p>
        </p:txBody>
      </p:sp>
      <p:sp>
        <p:nvSpPr>
          <p:cNvPr id="10" name="TextBox 9"/>
          <p:cNvSpPr txBox="1"/>
          <p:nvPr/>
        </p:nvSpPr>
        <p:spPr>
          <a:xfrm>
            <a:off x="8691563" y="5953125"/>
            <a:ext cx="2395125"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F3F3F"/>
                </a:solidFill>
                <a:latin typeface="arial"/>
                <a:cs typeface="arial"/>
              </a:rPr>
              <a:t>Action items with increased z-space, high resolution graphics and saturated colors relative to surrounding design elements.</a:t>
            </a:r>
            <a:endParaRPr lang="en-US" sz="1100" dirty="0"/>
          </a:p>
          <a:p>
            <a:pPr marL="285750" indent="-285750">
              <a:buChar char="•"/>
            </a:pPr>
            <a:endParaRPr lang="en-US" sz="1100" dirty="0">
              <a:latin typeface="arial"/>
              <a:cs typeface="arial"/>
            </a:endParaRPr>
          </a:p>
          <a:p>
            <a:endParaRPr lang="en-US" sz="1100" dirty="0">
              <a:latin typeface="arial"/>
              <a:cs typeface="arial"/>
            </a:endParaRPr>
          </a:p>
        </p:txBody>
      </p:sp>
      <p:pic>
        <p:nvPicPr>
          <p:cNvPr id="8" name="Picture 13" descr="research.png"/>
          <p:cNvPicPr>
            <a:picLocks noChangeAspect="1"/>
          </p:cNvPicPr>
          <p:nvPr/>
        </p:nvPicPr>
        <p:blipFill>
          <a:blip r:embed="rId5"/>
          <a:stretch>
            <a:fillRect/>
          </a:stretch>
        </p:blipFill>
        <p:spPr>
          <a:xfrm>
            <a:off x="948176" y="4415624"/>
            <a:ext cx="344983" cy="3481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523" y="1117575"/>
            <a:ext cx="2289184" cy="407169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7763" y="1131021"/>
            <a:ext cx="2289185" cy="407169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5853" y="1126906"/>
            <a:ext cx="2309860" cy="4071696"/>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7504" y="1136976"/>
            <a:ext cx="2249702" cy="4001469"/>
          </a:xfrm>
          <a:prstGeom prst="rect">
            <a:avLst/>
          </a:prstGeom>
        </p:spPr>
      </p:pic>
      <p:sp>
        <p:nvSpPr>
          <p:cNvPr id="20" name="TextBox 19"/>
          <p:cNvSpPr txBox="1"/>
          <p:nvPr/>
        </p:nvSpPr>
        <p:spPr>
          <a:xfrm>
            <a:off x="1341676" y="4360381"/>
            <a:ext cx="3748980" cy="20621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rgbClr val="3F3F3F"/>
                </a:solidFill>
                <a:latin typeface="arial"/>
                <a:cs typeface="arial"/>
              </a:rPr>
              <a:t>While much HCI literature exists on the merits of visual affordance, A/B Usability Testing for these scenarios could help us understand how differences </a:t>
            </a:r>
            <a:r>
              <a:rPr lang="en-US" sz="1600" dirty="0" smtClean="0">
                <a:solidFill>
                  <a:srgbClr val="3F3F3F"/>
                </a:solidFill>
                <a:latin typeface="arial"/>
                <a:cs typeface="arial"/>
              </a:rPr>
              <a:t>in </a:t>
            </a:r>
            <a:r>
              <a:rPr lang="en-US" sz="1600" dirty="0" smtClean="0">
                <a:solidFill>
                  <a:srgbClr val="3F3F3F"/>
                </a:solidFill>
                <a:latin typeface="arial"/>
                <a:cs typeface="arial"/>
              </a:rPr>
              <a:t>time-on-task varies across different levels of visual affordance, and how time is associated with less conversions.</a:t>
            </a:r>
            <a:endParaRPr lang="en-US" sz="1600" dirty="0">
              <a:solidFill>
                <a:srgbClr val="3F3F3F"/>
              </a:solidFill>
              <a:latin typeface="arial"/>
              <a:cs typeface="arial"/>
            </a:endParaRPr>
          </a:p>
        </p:txBody>
      </p:sp>
      <p:sp>
        <p:nvSpPr>
          <p:cNvPr id="21" name="TextBox 20"/>
          <p:cNvSpPr txBox="1"/>
          <p:nvPr/>
        </p:nvSpPr>
        <p:spPr>
          <a:xfrm>
            <a:off x="5606435" y="5953125"/>
            <a:ext cx="2511198" cy="93871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F3F3F"/>
                </a:solidFill>
                <a:latin typeface="arial"/>
                <a:cs typeface="arial"/>
              </a:rPr>
              <a:t>Action </a:t>
            </a:r>
            <a:r>
              <a:rPr lang="en-US" sz="1100" dirty="0" smtClean="0">
                <a:solidFill>
                  <a:srgbClr val="3F3F3F"/>
                </a:solidFill>
                <a:latin typeface="arial"/>
                <a:cs typeface="arial"/>
              </a:rPr>
              <a:t>items blend in, look uninviting, and lack consistency between similar functions.</a:t>
            </a:r>
            <a:endParaRPr lang="en-US" sz="1100" dirty="0"/>
          </a:p>
          <a:p>
            <a:pPr marL="285750" indent="-285750">
              <a:buChar char="•"/>
            </a:pPr>
            <a:endParaRPr lang="en-US" sz="1100" dirty="0">
              <a:latin typeface="arial"/>
              <a:cs typeface="arial"/>
            </a:endParaRPr>
          </a:p>
          <a:p>
            <a:endParaRPr lang="en-US" sz="1100" dirty="0">
              <a:latin typeface="arial"/>
              <a:cs typeface="arial"/>
            </a:endParaRPr>
          </a:p>
        </p:txBody>
      </p:sp>
    </p:spTree>
    <p:extLst>
      <p:ext uri="{BB962C8B-B14F-4D97-AF65-F5344CB8AC3E}">
        <p14:creationId xmlns:p14="http://schemas.microsoft.com/office/powerpoint/2010/main" val="15497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895350"/>
            <a:ext cx="4260297" cy="403225"/>
          </a:xfrm>
        </p:spPr>
        <p:txBody>
          <a:bodyPr>
            <a:normAutofit fontScale="90000"/>
          </a:bodyPr>
          <a:lstStyle/>
          <a:p>
            <a:r>
              <a:rPr lang="en-US" dirty="0">
                <a:solidFill>
                  <a:srgbClr val="000000"/>
                </a:solidFill>
                <a:latin typeface="Arial Black"/>
              </a:rPr>
              <a:t>The Shopping Cart</a:t>
            </a:r>
            <a:r>
              <a:rPr lang="en-US" dirty="0">
                <a:latin typeface="Arial Black"/>
                <a:cs typeface="+mj-ea"/>
              </a:rPr>
              <a:t> </a:t>
            </a:r>
            <a:r>
              <a:rPr lang="en-US" dirty="0">
                <a:latin typeface="+mj-ea"/>
                <a:cs typeface="+mj-ea"/>
              </a:rPr>
              <a:t/>
            </a:r>
            <a:br>
              <a:rPr lang="en-US" dirty="0">
                <a:latin typeface="+mj-ea"/>
                <a:cs typeface="+mj-ea"/>
              </a:rPr>
            </a:br>
            <a:r>
              <a:rPr lang="en-US" sz="2300" i="1" dirty="0">
                <a:solidFill>
                  <a:srgbClr val="3F3F3F"/>
                </a:solidFill>
                <a:latin typeface="Calibri"/>
              </a:rPr>
              <a:t>Error Prevention and Recovery</a:t>
            </a:r>
          </a:p>
        </p:txBody>
      </p:sp>
      <p:pic>
        <p:nvPicPr>
          <p:cNvPr id="5" name="Picture 5" descr="Do Don't App Template iOS.png"/>
          <p:cNvPicPr>
            <a:picLocks noGrp="1" noChangeAspect="1"/>
          </p:cNvPicPr>
          <p:nvPr>
            <p:ph type="pic" idx="1"/>
          </p:nvPr>
        </p:nvPicPr>
        <p:blipFill rotWithShape="1">
          <a:blip r:embed="rId2"/>
          <a:srcRect t="-70" b="-18"/>
          <a:stretch/>
        </p:blipFill>
        <p:spPr>
          <a:xfrm>
            <a:off x="5203056" y="247650"/>
            <a:ext cx="6201570" cy="6379473"/>
          </a:xfrm>
          <a:prstGeom prst="rect">
            <a:avLst/>
          </a:prstGeom>
        </p:spPr>
      </p:pic>
      <p:sp>
        <p:nvSpPr>
          <p:cNvPr id="4" name="Text Placeholder 3"/>
          <p:cNvSpPr>
            <a:spLocks noGrp="1"/>
          </p:cNvSpPr>
          <p:nvPr>
            <p:ph type="body" sz="half" idx="2"/>
          </p:nvPr>
        </p:nvSpPr>
        <p:spPr>
          <a:xfrm>
            <a:off x="1343025" y="1543049"/>
            <a:ext cx="3859213" cy="2795685"/>
          </a:xfrm>
        </p:spPr>
        <p:txBody>
          <a:bodyPr vert="horz" lIns="91440" tIns="45720" rIns="91440" bIns="45720" rtlCol="0" anchor="t">
            <a:normAutofit/>
          </a:bodyPr>
          <a:lstStyle/>
          <a:p>
            <a:r>
              <a:rPr lang="en-US" dirty="0">
                <a:solidFill>
                  <a:srgbClr val="3F3F3F"/>
                </a:solidFill>
                <a:latin typeface="arial"/>
                <a:cs typeface="arial"/>
              </a:rPr>
              <a:t>While reviewing the shopping </a:t>
            </a:r>
            <a:r>
              <a:rPr lang="en-US" dirty="0" smtClean="0">
                <a:solidFill>
                  <a:srgbClr val="3F3F3F"/>
                </a:solidFill>
                <a:latin typeface="arial"/>
                <a:cs typeface="arial"/>
              </a:rPr>
              <a:t>cart, </a:t>
            </a:r>
            <a:r>
              <a:rPr lang="en-US" dirty="0">
                <a:solidFill>
                  <a:srgbClr val="3F3F3F"/>
                </a:solidFill>
                <a:latin typeface="arial"/>
                <a:cs typeface="arial"/>
              </a:rPr>
              <a:t>there is no option to remove items. One can only use the quantity drop-down component and select "0" which exhibits a </a:t>
            </a:r>
            <a:r>
              <a:rPr lang="en-US" i="1" dirty="0">
                <a:solidFill>
                  <a:srgbClr val="3F3F3F"/>
                </a:solidFill>
                <a:latin typeface="arial"/>
                <a:cs typeface="arial"/>
              </a:rPr>
              <a:t>visibility constraint</a:t>
            </a:r>
            <a:r>
              <a:rPr lang="en-US" dirty="0">
                <a:solidFill>
                  <a:srgbClr val="3F3F3F"/>
                </a:solidFill>
                <a:latin typeface="arial"/>
                <a:cs typeface="arial"/>
              </a:rPr>
              <a:t> since there is no way to tell that "0" would be a quantity without interacting with the drop down</a:t>
            </a:r>
            <a:r>
              <a:rPr lang="en-US" dirty="0" smtClean="0">
                <a:solidFill>
                  <a:srgbClr val="3F3F3F"/>
                </a:solidFill>
                <a:latin typeface="arial"/>
                <a:cs typeface="arial"/>
              </a:rPr>
              <a:t>.</a:t>
            </a:r>
            <a:r>
              <a:rPr lang="en-US" dirty="0">
                <a:solidFill>
                  <a:srgbClr val="3F3F3F"/>
                </a:solidFill>
                <a:latin typeface="arial"/>
                <a:cs typeface="arial"/>
              </a:rPr>
              <a:t> </a:t>
            </a:r>
          </a:p>
        </p:txBody>
      </p:sp>
      <p:pic>
        <p:nvPicPr>
          <p:cNvPr id="7" name="Picture 7" descr="Screen Shot 2017-08-27 at 2.35.52 PM.png"/>
          <p:cNvPicPr>
            <a:picLocks noChangeAspect="1"/>
          </p:cNvPicPr>
          <p:nvPr/>
        </p:nvPicPr>
        <p:blipFill>
          <a:blip r:embed="rId3"/>
          <a:stretch>
            <a:fillRect/>
          </a:stretch>
        </p:blipFill>
        <p:spPr>
          <a:xfrm>
            <a:off x="957821" y="3258283"/>
            <a:ext cx="308294" cy="292479"/>
          </a:xfrm>
          <a:prstGeom prst="rect">
            <a:avLst/>
          </a:prstGeom>
        </p:spPr>
      </p:pic>
      <p:cxnSp>
        <p:nvCxnSpPr>
          <p:cNvPr id="3" name="Straight Arrow Connector 2"/>
          <p:cNvCxnSpPr/>
          <p:nvPr/>
        </p:nvCxnSpPr>
        <p:spPr>
          <a:xfrm flipH="1">
            <a:off x="955856" y="1561171"/>
            <a:ext cx="296261" cy="261862"/>
          </a:xfrm>
          <a:prstGeom prst="straightConnector1">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350409" y="3170908"/>
            <a:ext cx="3700463"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arial"/>
                <a:cs typeface="arial"/>
              </a:rPr>
              <a:t>Users may not realize </a:t>
            </a:r>
            <a:r>
              <a:rPr lang="en-US" sz="1600" dirty="0" smtClean="0">
                <a:solidFill>
                  <a:srgbClr val="3F3F3F"/>
                </a:solidFill>
                <a:latin typeface="arial"/>
                <a:cs typeface="arial"/>
              </a:rPr>
              <a:t>this sole option</a:t>
            </a:r>
            <a:r>
              <a:rPr lang="en-US" sz="1600" dirty="0">
                <a:solidFill>
                  <a:srgbClr val="3F3F3F"/>
                </a:solidFill>
                <a:latin typeface="arial"/>
                <a:cs typeface="arial"/>
              </a:rPr>
              <a:t>.</a:t>
            </a:r>
            <a:r>
              <a:rPr lang="en-US" sz="1600" dirty="0" smtClean="0">
                <a:solidFill>
                  <a:srgbClr val="3F3F3F"/>
                </a:solidFill>
                <a:latin typeface="arial"/>
                <a:cs typeface="arial"/>
              </a:rPr>
              <a:t> Even </a:t>
            </a:r>
            <a:r>
              <a:rPr lang="en-US" sz="1600" dirty="0">
                <a:solidFill>
                  <a:srgbClr val="3F3F3F"/>
                </a:solidFill>
                <a:latin typeface="arial"/>
                <a:cs typeface="arial"/>
              </a:rPr>
              <a:t>if they do, this interaction requires many more interactions than a "remove" </a:t>
            </a:r>
            <a:r>
              <a:rPr lang="en-US" sz="1600" dirty="0" smtClean="0">
                <a:solidFill>
                  <a:srgbClr val="3F3F3F"/>
                </a:solidFill>
                <a:latin typeface="arial"/>
                <a:cs typeface="arial"/>
              </a:rPr>
              <a:t>button. </a:t>
            </a:r>
            <a:r>
              <a:rPr lang="en-US" sz="1600" dirty="0">
                <a:solidFill>
                  <a:srgbClr val="3F3F3F"/>
                </a:solidFill>
                <a:latin typeface="arial"/>
                <a:cs typeface="arial"/>
              </a:rPr>
              <a:t>This </a:t>
            </a:r>
            <a:r>
              <a:rPr lang="en-US" sz="1600" dirty="0" smtClean="0">
                <a:solidFill>
                  <a:srgbClr val="3F3F3F"/>
                </a:solidFill>
                <a:latin typeface="arial"/>
                <a:cs typeface="arial"/>
              </a:rPr>
              <a:t>decreases </a:t>
            </a:r>
            <a:r>
              <a:rPr lang="en-US" sz="1600" i="1" dirty="0" smtClean="0">
                <a:solidFill>
                  <a:srgbClr val="3F3F3F"/>
                </a:solidFill>
                <a:latin typeface="arial"/>
                <a:cs typeface="arial"/>
              </a:rPr>
              <a:t>user control </a:t>
            </a:r>
            <a:r>
              <a:rPr lang="en-US" sz="1600" i="1" dirty="0">
                <a:solidFill>
                  <a:srgbClr val="3F3F3F"/>
                </a:solidFill>
                <a:latin typeface="arial"/>
                <a:cs typeface="arial"/>
              </a:rPr>
              <a:t>and freedom</a:t>
            </a:r>
            <a:r>
              <a:rPr lang="en-US" sz="1600" dirty="0">
                <a:solidFill>
                  <a:srgbClr val="3F3F3F"/>
                </a:solidFill>
                <a:latin typeface="arial"/>
                <a:cs typeface="arial"/>
              </a:rPr>
              <a:t>. They may abandon the shopping experience or require call center assistance if users cannot see how to prevent or recover mistakes. </a:t>
            </a:r>
          </a:p>
          <a:p>
            <a:endParaRPr lang="en-US" sz="1600" dirty="0">
              <a:solidFill>
                <a:srgbClr val="3F3F3F"/>
              </a:solidFill>
              <a:latin typeface="arial"/>
              <a:cs typeface="arial"/>
            </a:endParaRPr>
          </a:p>
        </p:txBody>
      </p:sp>
      <p:sp>
        <p:nvSpPr>
          <p:cNvPr id="10" name="TextBox 9"/>
          <p:cNvSpPr txBox="1"/>
          <p:nvPr/>
        </p:nvSpPr>
        <p:spPr>
          <a:xfrm>
            <a:off x="8843963" y="5943600"/>
            <a:ext cx="2184447" cy="64611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F3F3F"/>
                </a:solidFill>
                <a:latin typeface="arial"/>
                <a:cs typeface="arial"/>
              </a:rPr>
              <a:t>A visible one-touch "remove" button offers error recovery and sense of control. </a:t>
            </a:r>
          </a:p>
        </p:txBody>
      </p:sp>
      <p:pic>
        <p:nvPicPr>
          <p:cNvPr id="8" name="Picture 11" descr="control &amp; freedom.png"/>
          <p:cNvPicPr>
            <a:picLocks noChangeAspect="1"/>
          </p:cNvPicPr>
          <p:nvPr/>
        </p:nvPicPr>
        <p:blipFill>
          <a:blip r:embed="rId4"/>
          <a:stretch>
            <a:fillRect/>
          </a:stretch>
        </p:blipFill>
        <p:spPr>
          <a:xfrm>
            <a:off x="929785" y="1626577"/>
            <a:ext cx="372408" cy="373594"/>
          </a:xfrm>
          <a:prstGeom prst="rect">
            <a:avLst/>
          </a:prstGeom>
        </p:spPr>
      </p:pic>
      <p:pic>
        <p:nvPicPr>
          <p:cNvPr id="13" name="Picture 13" descr="freedom icon.png"/>
          <p:cNvPicPr>
            <a:picLocks noChangeAspect="1"/>
          </p:cNvPicPr>
          <p:nvPr/>
        </p:nvPicPr>
        <p:blipFill>
          <a:blip r:embed="rId5"/>
          <a:stretch>
            <a:fillRect/>
          </a:stretch>
        </p:blipFill>
        <p:spPr>
          <a:xfrm>
            <a:off x="890684" y="1543050"/>
            <a:ext cx="196781" cy="203186"/>
          </a:xfrm>
          <a:prstGeom prst="rect">
            <a:avLst/>
          </a:prstGeom>
        </p:spPr>
      </p:pic>
      <p:pic>
        <p:nvPicPr>
          <p:cNvPr id="15" name="Picture 13" descr="freedom icon.png"/>
          <p:cNvPicPr>
            <a:picLocks noChangeAspect="1"/>
          </p:cNvPicPr>
          <p:nvPr/>
        </p:nvPicPr>
        <p:blipFill>
          <a:blip r:embed="rId5"/>
          <a:stretch>
            <a:fillRect/>
          </a:stretch>
        </p:blipFill>
        <p:spPr>
          <a:xfrm rot="240000" flipH="1">
            <a:off x="1094000" y="1543050"/>
            <a:ext cx="204441" cy="203200"/>
          </a:xfrm>
          <a:prstGeom prst="rect">
            <a:avLst/>
          </a:prstGeom>
        </p:spPr>
      </p:pic>
      <p:pic>
        <p:nvPicPr>
          <p:cNvPr id="12" name="Picture 13" descr="research.png"/>
          <p:cNvPicPr>
            <a:picLocks noChangeAspect="1"/>
          </p:cNvPicPr>
          <p:nvPr/>
        </p:nvPicPr>
        <p:blipFill>
          <a:blip r:embed="rId6"/>
          <a:stretch>
            <a:fillRect/>
          </a:stretch>
        </p:blipFill>
        <p:spPr>
          <a:xfrm>
            <a:off x="902613" y="5595428"/>
            <a:ext cx="344983" cy="34817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993" y="1107342"/>
            <a:ext cx="2309859" cy="4108470"/>
          </a:xfrm>
          <a:prstGeom prst="rect">
            <a:avLst/>
          </a:prstGeom>
        </p:spPr>
      </p:pic>
      <p:sp>
        <p:nvSpPr>
          <p:cNvPr id="14" name="Oval 13"/>
          <p:cNvSpPr/>
          <p:nvPr/>
        </p:nvSpPr>
        <p:spPr>
          <a:xfrm>
            <a:off x="7413022" y="4209006"/>
            <a:ext cx="393524" cy="407437"/>
          </a:xfrm>
          <a:prstGeom prst="ellipse">
            <a:avLst/>
          </a:prstGeom>
          <a:gradFill flip="none" rotWithShape="1">
            <a:gsLst>
              <a:gs pos="0">
                <a:srgbClr val="FF0000">
                  <a:tint val="66000"/>
                  <a:satMod val="160000"/>
                  <a:alpha val="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9993" y="1116673"/>
            <a:ext cx="2309859" cy="410847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5326" y="1141920"/>
            <a:ext cx="2248452" cy="3999247"/>
          </a:xfrm>
          <a:prstGeom prst="rect">
            <a:avLst/>
          </a:prstGeom>
        </p:spPr>
      </p:pic>
      <p:sp>
        <p:nvSpPr>
          <p:cNvPr id="20" name="Oval 19"/>
          <p:cNvSpPr/>
          <p:nvPr/>
        </p:nvSpPr>
        <p:spPr>
          <a:xfrm>
            <a:off x="9249510" y="4338735"/>
            <a:ext cx="418742" cy="399006"/>
          </a:xfrm>
          <a:prstGeom prst="ellipse">
            <a:avLst/>
          </a:prstGeom>
          <a:gradFill flip="none" rotWithShape="1">
            <a:gsLst>
              <a:gs pos="0">
                <a:srgbClr val="FF0000">
                  <a:tint val="66000"/>
                  <a:satMod val="160000"/>
                  <a:alpha val="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7225" y="1141920"/>
            <a:ext cx="2286553" cy="4067016"/>
          </a:xfrm>
          <a:prstGeom prst="rect">
            <a:avLst/>
          </a:prstGeom>
        </p:spPr>
      </p:pic>
      <p:sp>
        <p:nvSpPr>
          <p:cNvPr id="22" name="TextBox 21"/>
          <p:cNvSpPr txBox="1"/>
          <p:nvPr/>
        </p:nvSpPr>
        <p:spPr>
          <a:xfrm>
            <a:off x="5668378" y="5957638"/>
            <a:ext cx="218444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smtClean="0">
                <a:solidFill>
                  <a:srgbClr val="3F3F3F"/>
                </a:solidFill>
                <a:latin typeface="arial"/>
                <a:cs typeface="arial"/>
              </a:rPr>
              <a:t>Unnecessary and hidden steps for each recovery interaction.</a:t>
            </a:r>
            <a:endParaRPr lang="en-US" sz="1200" dirty="0">
              <a:solidFill>
                <a:srgbClr val="3F3F3F"/>
              </a:solidFill>
              <a:latin typeface="arial"/>
              <a:cs typeface="arial"/>
            </a:endParaRPr>
          </a:p>
        </p:txBody>
      </p:sp>
      <p:sp>
        <p:nvSpPr>
          <p:cNvPr id="23" name="TextBox 22"/>
          <p:cNvSpPr txBox="1"/>
          <p:nvPr/>
        </p:nvSpPr>
        <p:spPr>
          <a:xfrm>
            <a:off x="1350409" y="5506671"/>
            <a:ext cx="3700463"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rgbClr val="3F3F3F"/>
                </a:solidFill>
                <a:latin typeface="arial"/>
                <a:cs typeface="arial"/>
              </a:rPr>
              <a:t>A Usability Test for this task could answer questions such as: Do users know how to remove an item? How </a:t>
            </a:r>
            <a:r>
              <a:rPr lang="en-US" sz="1600" dirty="0" smtClean="0">
                <a:solidFill>
                  <a:srgbClr val="3F3F3F"/>
                </a:solidFill>
                <a:latin typeface="arial"/>
                <a:cs typeface="arial"/>
              </a:rPr>
              <a:t>do users </a:t>
            </a:r>
            <a:r>
              <a:rPr lang="en-US" sz="1600" dirty="0" smtClean="0">
                <a:solidFill>
                  <a:srgbClr val="3F3F3F"/>
                </a:solidFill>
                <a:latin typeface="arial"/>
                <a:cs typeface="arial"/>
              </a:rPr>
              <a:t>expect to remove items? </a:t>
            </a:r>
            <a:endParaRPr lang="en-US" sz="1600" dirty="0">
              <a:solidFill>
                <a:srgbClr val="3F3F3F"/>
              </a:solidFill>
              <a:latin typeface="arial"/>
              <a:cs typeface="arial"/>
            </a:endParaRPr>
          </a:p>
        </p:txBody>
      </p:sp>
    </p:spTree>
    <p:extLst>
      <p:ext uri="{BB962C8B-B14F-4D97-AF65-F5344CB8AC3E}">
        <p14:creationId xmlns:p14="http://schemas.microsoft.com/office/powerpoint/2010/main" val="89291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29" y="1122102"/>
            <a:ext cx="2297450" cy="4086398"/>
          </a:xfrm>
          <a:prstGeom prst="rect">
            <a:avLst/>
          </a:prstGeom>
        </p:spPr>
      </p:pic>
      <p:sp>
        <p:nvSpPr>
          <p:cNvPr id="2" name="Title 1"/>
          <p:cNvSpPr>
            <a:spLocks noGrp="1"/>
          </p:cNvSpPr>
          <p:nvPr>
            <p:ph type="title"/>
          </p:nvPr>
        </p:nvSpPr>
        <p:spPr>
          <a:xfrm>
            <a:off x="790575" y="895350"/>
            <a:ext cx="5026321" cy="403225"/>
          </a:xfrm>
        </p:spPr>
        <p:txBody>
          <a:bodyPr>
            <a:normAutofit fontScale="90000"/>
          </a:bodyPr>
          <a:lstStyle/>
          <a:p>
            <a:r>
              <a:rPr lang="en-US" dirty="0">
                <a:solidFill>
                  <a:srgbClr val="000000"/>
                </a:solidFill>
                <a:latin typeface="Arial Black"/>
              </a:rPr>
              <a:t>The Checkout</a:t>
            </a:r>
            <a:r>
              <a:rPr lang="en-US" dirty="0">
                <a:latin typeface="Arial Black"/>
                <a:cs typeface="+mj-ea"/>
              </a:rPr>
              <a:t> Funnel </a:t>
            </a:r>
            <a:r>
              <a:rPr lang="en-US" dirty="0">
                <a:latin typeface="+mj-ea"/>
                <a:cs typeface="+mj-ea"/>
              </a:rPr>
              <a:t/>
            </a:r>
            <a:br>
              <a:rPr lang="en-US" dirty="0">
                <a:latin typeface="+mj-ea"/>
                <a:cs typeface="+mj-ea"/>
              </a:rPr>
            </a:br>
            <a:r>
              <a:rPr lang="en-US" sz="2300" i="1" dirty="0">
                <a:solidFill>
                  <a:srgbClr val="3F3F3F"/>
                </a:solidFill>
                <a:latin typeface="Calibri"/>
              </a:rPr>
              <a:t>Are we there yet?</a:t>
            </a:r>
            <a:endParaRPr lang="en-US"/>
          </a:p>
        </p:txBody>
      </p:sp>
      <p:pic>
        <p:nvPicPr>
          <p:cNvPr id="5" name="Picture 5" descr="Do Don't App Template iOS.png"/>
          <p:cNvPicPr>
            <a:picLocks noGrp="1" noChangeAspect="1"/>
          </p:cNvPicPr>
          <p:nvPr>
            <p:ph type="pic" idx="1"/>
          </p:nvPr>
        </p:nvPicPr>
        <p:blipFill rotWithShape="1">
          <a:blip r:embed="rId3"/>
          <a:srcRect t="-70" b="-18"/>
          <a:stretch/>
        </p:blipFill>
        <p:spPr>
          <a:xfrm>
            <a:off x="5204996" y="239033"/>
            <a:ext cx="6201570" cy="6379473"/>
          </a:xfrm>
          <a:prstGeom prst="rect">
            <a:avLst/>
          </a:prstGeom>
        </p:spPr>
      </p:pic>
      <p:sp>
        <p:nvSpPr>
          <p:cNvPr id="4" name="Text Placeholder 3"/>
          <p:cNvSpPr>
            <a:spLocks noGrp="1"/>
          </p:cNvSpPr>
          <p:nvPr>
            <p:ph type="body" sz="half" idx="2"/>
          </p:nvPr>
        </p:nvSpPr>
        <p:spPr>
          <a:xfrm>
            <a:off x="1345783" y="1482236"/>
            <a:ext cx="3859213" cy="1895521"/>
          </a:xfrm>
        </p:spPr>
        <p:txBody>
          <a:bodyPr vert="horz" lIns="91440" tIns="45720" rIns="91440" bIns="45720" rtlCol="0" anchor="t">
            <a:normAutofit/>
          </a:bodyPr>
          <a:lstStyle/>
          <a:p>
            <a:r>
              <a:rPr lang="en-US" dirty="0">
                <a:solidFill>
                  <a:srgbClr val="3F3F3F"/>
                </a:solidFill>
                <a:latin typeface="arial"/>
                <a:cs typeface="arial"/>
              </a:rPr>
              <a:t>During the Checkout process users are left with little to no feedback about where they are in the system. Each step to check out requires users to assume that waiting for the next page will tell them if there are more steps, or if they have competed the final step. </a:t>
            </a:r>
            <a:endParaRPr lang="en-US" dirty="0"/>
          </a:p>
          <a:p>
            <a:endParaRPr lang="en-US" dirty="0">
              <a:solidFill>
                <a:srgbClr val="3F3F3F"/>
              </a:solidFill>
              <a:latin typeface="arial"/>
              <a:cs typeface="arial"/>
            </a:endParaRPr>
          </a:p>
        </p:txBody>
      </p:sp>
      <p:pic>
        <p:nvPicPr>
          <p:cNvPr id="7" name="Picture 7" descr="Screen Shot 2017-08-27 at 2.35.52 PM.png"/>
          <p:cNvPicPr>
            <a:picLocks noChangeAspect="1"/>
          </p:cNvPicPr>
          <p:nvPr/>
        </p:nvPicPr>
        <p:blipFill>
          <a:blip r:embed="rId4"/>
          <a:stretch>
            <a:fillRect/>
          </a:stretch>
        </p:blipFill>
        <p:spPr>
          <a:xfrm>
            <a:off x="936580" y="3165301"/>
            <a:ext cx="308294" cy="292479"/>
          </a:xfrm>
          <a:prstGeom prst="rect">
            <a:avLst/>
          </a:prstGeom>
        </p:spPr>
      </p:pic>
      <p:cxnSp>
        <p:nvCxnSpPr>
          <p:cNvPr id="3" name="Straight Arrow Connector 2"/>
          <p:cNvCxnSpPr/>
          <p:nvPr/>
        </p:nvCxnSpPr>
        <p:spPr>
          <a:xfrm flipH="1">
            <a:off x="955856" y="1561171"/>
            <a:ext cx="296261" cy="261862"/>
          </a:xfrm>
          <a:prstGeom prst="straightConnector1">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342445" y="3131823"/>
            <a:ext cx="3862379"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arial"/>
                <a:cs typeface="arial"/>
              </a:rPr>
              <a:t>Users may not assume that more steps are required. They may step away from the process thinking that it is completed, or become frustrated with unanticipated steps.  </a:t>
            </a:r>
            <a:endParaRPr lang="en-US" dirty="0"/>
          </a:p>
          <a:p>
            <a:endParaRPr lang="en-US" sz="1600" dirty="0">
              <a:solidFill>
                <a:srgbClr val="3F3F3F"/>
              </a:solidFill>
              <a:latin typeface="arial"/>
              <a:cs typeface="arial"/>
            </a:endParaRPr>
          </a:p>
        </p:txBody>
      </p:sp>
      <p:sp>
        <p:nvSpPr>
          <p:cNvPr id="10" name="TextBox 9"/>
          <p:cNvSpPr txBox="1"/>
          <p:nvPr/>
        </p:nvSpPr>
        <p:spPr>
          <a:xfrm>
            <a:off x="8701088" y="5972175"/>
            <a:ext cx="234136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F3F3F"/>
                </a:solidFill>
                <a:latin typeface="arial"/>
                <a:cs typeface="arial"/>
              </a:rPr>
              <a:t>A progress meter with nodes tells users when they'll complete the process.</a:t>
            </a:r>
          </a:p>
        </p:txBody>
      </p:sp>
      <p:pic>
        <p:nvPicPr>
          <p:cNvPr id="20" name="Picture 20" descr="tranparency.png"/>
          <p:cNvPicPr>
            <a:picLocks noChangeAspect="1"/>
          </p:cNvPicPr>
          <p:nvPr/>
        </p:nvPicPr>
        <p:blipFill>
          <a:blip r:embed="rId5"/>
          <a:stretch>
            <a:fillRect/>
          </a:stretch>
        </p:blipFill>
        <p:spPr>
          <a:xfrm>
            <a:off x="953243" y="1532049"/>
            <a:ext cx="324863" cy="331249"/>
          </a:xfrm>
          <a:prstGeom prst="rect">
            <a:avLst/>
          </a:prstGeom>
        </p:spPr>
      </p:pic>
      <p:pic>
        <p:nvPicPr>
          <p:cNvPr id="12" name="Picture 13" descr="research.png"/>
          <p:cNvPicPr>
            <a:picLocks noChangeAspect="1"/>
          </p:cNvPicPr>
          <p:nvPr/>
        </p:nvPicPr>
        <p:blipFill>
          <a:blip r:embed="rId6"/>
          <a:stretch>
            <a:fillRect/>
          </a:stretch>
        </p:blipFill>
        <p:spPr>
          <a:xfrm>
            <a:off x="899719" y="4527397"/>
            <a:ext cx="344983" cy="34817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5555" y="1122102"/>
            <a:ext cx="2289791" cy="407277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7621" y="1136265"/>
            <a:ext cx="2285658" cy="406542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4160" y="1115352"/>
            <a:ext cx="2297450" cy="4079526"/>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2079" y="1115352"/>
            <a:ext cx="2291789" cy="4076328"/>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7179" y="1096962"/>
            <a:ext cx="2285658" cy="4065423"/>
          </a:xfrm>
          <a:prstGeom prst="rect">
            <a:avLst/>
          </a:prstGeom>
        </p:spPr>
      </p:pic>
      <p:sp>
        <p:nvSpPr>
          <p:cNvPr id="17" name="TextBox 16"/>
          <p:cNvSpPr txBox="1"/>
          <p:nvPr/>
        </p:nvSpPr>
        <p:spPr>
          <a:xfrm>
            <a:off x="5641120" y="5972174"/>
            <a:ext cx="240186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smtClean="0">
                <a:solidFill>
                  <a:srgbClr val="3F3F3F"/>
                </a:solidFill>
                <a:latin typeface="arial"/>
                <a:cs typeface="arial"/>
              </a:rPr>
              <a:t>Users must understand English connotations in order to infer where they are in the process.</a:t>
            </a:r>
            <a:endParaRPr lang="en-US" sz="1200" dirty="0">
              <a:solidFill>
                <a:srgbClr val="3F3F3F"/>
              </a:solidFill>
              <a:latin typeface="arial"/>
              <a:cs typeface="arial"/>
            </a:endParaRPr>
          </a:p>
        </p:txBody>
      </p:sp>
      <p:sp>
        <p:nvSpPr>
          <p:cNvPr id="18" name="TextBox 17"/>
          <p:cNvSpPr txBox="1"/>
          <p:nvPr/>
        </p:nvSpPr>
        <p:spPr>
          <a:xfrm>
            <a:off x="1293488" y="4455721"/>
            <a:ext cx="3890477"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rgbClr val="3F3F3F"/>
                </a:solidFill>
                <a:latin typeface="arial"/>
                <a:cs typeface="arial"/>
              </a:rPr>
              <a:t>App analytics could show whether or not users leave the funnel before “Placing an order” or if users cancel an order immediately after placing it. Usability tests could incorporate a ”pause” moment where moderators could ask users where they think they are in the process or what they think the button text means. </a:t>
            </a:r>
            <a:endParaRPr lang="en-US" dirty="0"/>
          </a:p>
          <a:p>
            <a:endParaRPr lang="en-US" sz="1600" dirty="0">
              <a:solidFill>
                <a:srgbClr val="3F3F3F"/>
              </a:solidFill>
              <a:latin typeface="arial"/>
              <a:cs typeface="arial"/>
            </a:endParaRPr>
          </a:p>
        </p:txBody>
      </p:sp>
    </p:spTree>
    <p:extLst>
      <p:ext uri="{BB962C8B-B14F-4D97-AF65-F5344CB8AC3E}">
        <p14:creationId xmlns:p14="http://schemas.microsoft.com/office/powerpoint/2010/main" val="26490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895350"/>
            <a:ext cx="4495178" cy="403225"/>
          </a:xfrm>
        </p:spPr>
        <p:txBody>
          <a:bodyPr>
            <a:normAutofit fontScale="90000"/>
          </a:bodyPr>
          <a:lstStyle/>
          <a:p>
            <a:r>
              <a:rPr lang="en-US" dirty="0">
                <a:solidFill>
                  <a:srgbClr val="000000"/>
                </a:solidFill>
                <a:latin typeface="Arial Black"/>
              </a:rPr>
              <a:t>Comparing Products</a:t>
            </a:r>
            <a:r>
              <a:rPr lang="en-US" dirty="0">
                <a:latin typeface="+mj-ea"/>
                <a:cs typeface="+mj-ea"/>
              </a:rPr>
              <a:t/>
            </a:r>
            <a:br>
              <a:rPr lang="en-US" dirty="0">
                <a:latin typeface="+mj-ea"/>
                <a:cs typeface="+mj-ea"/>
              </a:rPr>
            </a:br>
            <a:r>
              <a:rPr lang="en-US" sz="2300" i="1" dirty="0">
                <a:solidFill>
                  <a:srgbClr val="3F3F3F"/>
                </a:solidFill>
                <a:latin typeface="Calibri"/>
              </a:rPr>
              <a:t>Missed opportunities</a:t>
            </a:r>
            <a:endParaRPr lang="en-US" dirty="0"/>
          </a:p>
        </p:txBody>
      </p:sp>
      <p:pic>
        <p:nvPicPr>
          <p:cNvPr id="5" name="Picture 5" descr="Do Don't App Template iOS.png"/>
          <p:cNvPicPr>
            <a:picLocks noGrp="1" noChangeAspect="1"/>
          </p:cNvPicPr>
          <p:nvPr>
            <p:ph type="pic" idx="1"/>
          </p:nvPr>
        </p:nvPicPr>
        <p:blipFill rotWithShape="1">
          <a:blip r:embed="rId2"/>
          <a:srcRect t="-70" b="-18"/>
          <a:stretch/>
        </p:blipFill>
        <p:spPr>
          <a:xfrm>
            <a:off x="5203056" y="247649"/>
            <a:ext cx="6204524" cy="6382512"/>
          </a:xfrm>
          <a:prstGeom prst="rect">
            <a:avLst/>
          </a:prstGeom>
        </p:spPr>
      </p:pic>
      <p:sp>
        <p:nvSpPr>
          <p:cNvPr id="4" name="Text Placeholder 3"/>
          <p:cNvSpPr>
            <a:spLocks noGrp="1"/>
          </p:cNvSpPr>
          <p:nvPr>
            <p:ph type="body" sz="half" idx="2"/>
          </p:nvPr>
        </p:nvSpPr>
        <p:spPr>
          <a:xfrm>
            <a:off x="1342493" y="1543050"/>
            <a:ext cx="3943259" cy="1614488"/>
          </a:xfrm>
        </p:spPr>
        <p:txBody>
          <a:bodyPr vert="horz" lIns="91440" tIns="45720" rIns="91440" bIns="45720" rtlCol="0" anchor="t">
            <a:normAutofit/>
          </a:bodyPr>
          <a:lstStyle/>
          <a:p>
            <a:r>
              <a:rPr lang="en-US" dirty="0">
                <a:solidFill>
                  <a:srgbClr val="3F3F3F"/>
                </a:solidFill>
                <a:latin typeface="arial"/>
                <a:cs typeface="arial"/>
              </a:rPr>
              <a:t>In order to compare products users have to switch back and forth between product views and remember which elements and measurements of the previous product need to be compared to the one in view. </a:t>
            </a:r>
            <a:endParaRPr lang="en-US" dirty="0"/>
          </a:p>
          <a:p>
            <a:endParaRPr lang="en-US" dirty="0">
              <a:solidFill>
                <a:srgbClr val="3F3F3F"/>
              </a:solidFill>
              <a:latin typeface="arial"/>
              <a:cs typeface="arial"/>
            </a:endParaRPr>
          </a:p>
        </p:txBody>
      </p:sp>
      <p:pic>
        <p:nvPicPr>
          <p:cNvPr id="7" name="Picture 7" descr="Screen Shot 2017-08-27 at 2.35.52 PM.png"/>
          <p:cNvPicPr>
            <a:picLocks noChangeAspect="1"/>
          </p:cNvPicPr>
          <p:nvPr/>
        </p:nvPicPr>
        <p:blipFill>
          <a:blip r:embed="rId3"/>
          <a:stretch>
            <a:fillRect/>
          </a:stretch>
        </p:blipFill>
        <p:spPr>
          <a:xfrm>
            <a:off x="969812" y="2868848"/>
            <a:ext cx="308294" cy="292479"/>
          </a:xfrm>
          <a:prstGeom prst="rect">
            <a:avLst/>
          </a:prstGeom>
        </p:spPr>
      </p:pic>
      <p:cxnSp>
        <p:nvCxnSpPr>
          <p:cNvPr id="3" name="Straight Arrow Connector 2"/>
          <p:cNvCxnSpPr/>
          <p:nvPr/>
        </p:nvCxnSpPr>
        <p:spPr>
          <a:xfrm flipH="1">
            <a:off x="955856" y="1561171"/>
            <a:ext cx="296261" cy="261862"/>
          </a:xfrm>
          <a:prstGeom prst="straightConnector1">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335629" y="2770601"/>
            <a:ext cx="3876313"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F3F3F"/>
                </a:solidFill>
                <a:latin typeface="arial"/>
                <a:cs typeface="arial"/>
              </a:rPr>
              <a:t>Not only is this product mentally taxing and prone to error, but users will simply not enjoy doing this process. </a:t>
            </a:r>
            <a:endParaRPr lang="en-US" dirty="0"/>
          </a:p>
          <a:p>
            <a:endParaRPr lang="en-US" sz="1600" dirty="0">
              <a:solidFill>
                <a:srgbClr val="3F3F3F"/>
              </a:solidFill>
              <a:latin typeface="arial"/>
              <a:cs typeface="arial"/>
            </a:endParaRPr>
          </a:p>
        </p:txBody>
      </p:sp>
      <p:sp>
        <p:nvSpPr>
          <p:cNvPr id="10" name="TextBox 9"/>
          <p:cNvSpPr txBox="1"/>
          <p:nvPr/>
        </p:nvSpPr>
        <p:spPr>
          <a:xfrm>
            <a:off x="8710613" y="6000750"/>
            <a:ext cx="2442978" cy="93821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F3F3F"/>
                </a:solidFill>
                <a:latin typeface="arial"/>
                <a:cs typeface="arial"/>
              </a:rPr>
              <a:t>A product comparison tool without a progressive reduction process </a:t>
            </a:r>
            <a:r>
              <a:rPr lang="en-US" sz="1100" dirty="0" smtClean="0">
                <a:solidFill>
                  <a:srgbClr val="3F3F3F"/>
                </a:solidFill>
                <a:latin typeface="arial"/>
                <a:cs typeface="arial"/>
              </a:rPr>
              <a:t>makes </a:t>
            </a:r>
            <a:r>
              <a:rPr lang="en-US" sz="1100" dirty="0">
                <a:solidFill>
                  <a:srgbClr val="3F3F3F"/>
                </a:solidFill>
                <a:latin typeface="arial"/>
                <a:cs typeface="arial"/>
              </a:rPr>
              <a:t>the analysis more robust.</a:t>
            </a:r>
          </a:p>
          <a:p>
            <a:pPr marL="285750" indent="-285750">
              <a:buChar char="•"/>
            </a:pPr>
            <a:endParaRPr lang="en-US" sz="1100" dirty="0">
              <a:latin typeface="arial"/>
              <a:cs typeface="arial"/>
            </a:endParaRPr>
          </a:p>
          <a:p>
            <a:endParaRPr lang="en-US" sz="1100" dirty="0">
              <a:latin typeface="arial"/>
              <a:cs typeface="arial"/>
            </a:endParaRPr>
          </a:p>
        </p:txBody>
      </p:sp>
      <p:pic>
        <p:nvPicPr>
          <p:cNvPr id="20" name="Picture 20" descr="tranparency.png"/>
          <p:cNvPicPr>
            <a:picLocks noChangeAspect="1"/>
          </p:cNvPicPr>
          <p:nvPr/>
        </p:nvPicPr>
        <p:blipFill>
          <a:blip r:embed="rId4"/>
          <a:stretch>
            <a:fillRect/>
          </a:stretch>
        </p:blipFill>
        <p:spPr>
          <a:xfrm>
            <a:off x="953243" y="1532049"/>
            <a:ext cx="324863" cy="331249"/>
          </a:xfrm>
          <a:prstGeom prst="rect">
            <a:avLst/>
          </a:prstGeom>
        </p:spPr>
      </p:pic>
      <p:pic>
        <p:nvPicPr>
          <p:cNvPr id="12" name="Picture 13" descr="research.png"/>
          <p:cNvPicPr>
            <a:picLocks noChangeAspect="1"/>
          </p:cNvPicPr>
          <p:nvPr/>
        </p:nvPicPr>
        <p:blipFill>
          <a:blip r:embed="rId5"/>
          <a:stretch>
            <a:fillRect/>
          </a:stretch>
        </p:blipFill>
        <p:spPr>
          <a:xfrm>
            <a:off x="953243" y="3777045"/>
            <a:ext cx="344983" cy="3481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314" y="1122100"/>
            <a:ext cx="2288722" cy="40708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9096" y="1122100"/>
            <a:ext cx="2309059" cy="4070875"/>
          </a:xfrm>
          <a:prstGeom prst="rect">
            <a:avLst/>
          </a:prstGeom>
        </p:spPr>
      </p:pic>
      <p:sp>
        <p:nvSpPr>
          <p:cNvPr id="13" name="TextBox 12"/>
          <p:cNvSpPr txBox="1"/>
          <p:nvPr/>
        </p:nvSpPr>
        <p:spPr>
          <a:xfrm>
            <a:off x="5636475" y="6000749"/>
            <a:ext cx="2583793" cy="6001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smtClean="0">
                <a:solidFill>
                  <a:srgbClr val="3F3F3F"/>
                </a:solidFill>
                <a:latin typeface="arial"/>
                <a:cs typeface="arial"/>
              </a:rPr>
              <a:t>Users must memorize key qualities differences and navigate between product pages in order to compare.</a:t>
            </a:r>
            <a:endParaRPr lang="en-US" sz="1100" dirty="0">
              <a:latin typeface="arial"/>
              <a:cs typeface="arial"/>
            </a:endParaRPr>
          </a:p>
        </p:txBody>
      </p:sp>
      <p:sp>
        <p:nvSpPr>
          <p:cNvPr id="14" name="TextBox 13"/>
          <p:cNvSpPr txBox="1"/>
          <p:nvPr/>
        </p:nvSpPr>
        <p:spPr>
          <a:xfrm>
            <a:off x="1357619" y="3742493"/>
            <a:ext cx="3854323"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rgbClr val="3F3F3F"/>
                </a:solidFill>
                <a:latin typeface="arial"/>
                <a:cs typeface="arial"/>
              </a:rPr>
              <a:t>A/B Usability Testing could shed light on which comparison tool works best. Comparison Tools with a </a:t>
            </a:r>
            <a:r>
              <a:rPr lang="en-US" sz="1600" b="1" dirty="0" smtClean="0">
                <a:solidFill>
                  <a:srgbClr val="3F3F3F"/>
                </a:solidFill>
                <a:latin typeface="arial"/>
                <a:cs typeface="arial"/>
              </a:rPr>
              <a:t>progressive reduction process</a:t>
            </a:r>
            <a:r>
              <a:rPr lang="en-US" sz="1600" dirty="0" smtClean="0">
                <a:solidFill>
                  <a:srgbClr val="3F3F3F"/>
                </a:solidFill>
                <a:latin typeface="arial"/>
                <a:cs typeface="arial"/>
              </a:rPr>
              <a:t> is popular suggestion and therefore more research should explore advantages and disadvantages. Additionally, a semi-structured interview with paper products should uncover users natural comparison processes for grocery items. </a:t>
            </a:r>
            <a:endParaRPr lang="en-US" sz="1600" dirty="0">
              <a:solidFill>
                <a:srgbClr val="3F3F3F"/>
              </a:solidFill>
              <a:latin typeface="arial"/>
              <a:cs typeface="arial"/>
            </a:endParaRPr>
          </a:p>
        </p:txBody>
      </p:sp>
    </p:spTree>
    <p:extLst>
      <p:ext uri="{BB962C8B-B14F-4D97-AF65-F5344CB8AC3E}">
        <p14:creationId xmlns:p14="http://schemas.microsoft.com/office/powerpoint/2010/main" val="1287423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Recruiting, Activities &amp; Outputs</a:t>
            </a:r>
          </a:p>
        </p:txBody>
      </p:sp>
      <p:sp>
        <p:nvSpPr>
          <p:cNvPr id="3" name="Content Placeholder 2"/>
          <p:cNvSpPr>
            <a:spLocks noGrp="1"/>
          </p:cNvSpPr>
          <p:nvPr>
            <p:ph idx="1"/>
          </p:nvPr>
        </p:nvSpPr>
        <p:spPr>
          <a:xfrm>
            <a:off x="838201" y="1482724"/>
            <a:ext cx="10515600" cy="4593223"/>
          </a:xfrm>
        </p:spPr>
        <p:txBody>
          <a:bodyPr vert="horz" lIns="91440" tIns="45720" rIns="91440" bIns="45720" rtlCol="0" anchor="t">
            <a:normAutofit fontScale="77500" lnSpcReduction="20000"/>
          </a:bodyPr>
          <a:lstStyle/>
          <a:p>
            <a:pPr>
              <a:lnSpc>
                <a:spcPct val="150000"/>
              </a:lnSpc>
            </a:pPr>
            <a:r>
              <a:rPr lang="en-US" sz="1800" dirty="0" smtClean="0"/>
              <a:t>CX </a:t>
            </a:r>
            <a:r>
              <a:rPr lang="en-US" sz="1800" dirty="0"/>
              <a:t>data analysis on user behavior </a:t>
            </a:r>
            <a:r>
              <a:rPr lang="en-US" sz="1800" dirty="0" smtClean="0"/>
              <a:t>from Customer </a:t>
            </a:r>
            <a:r>
              <a:rPr lang="en-US" sz="1800" dirty="0"/>
              <a:t>S</a:t>
            </a:r>
            <a:r>
              <a:rPr lang="en-US" sz="1800" dirty="0" smtClean="0"/>
              <a:t>ervice </a:t>
            </a:r>
            <a:r>
              <a:rPr lang="en-US" sz="1800" dirty="0"/>
              <a:t>D</a:t>
            </a:r>
            <a:r>
              <a:rPr lang="en-US" sz="1800" dirty="0" smtClean="0"/>
              <a:t>ata or </a:t>
            </a:r>
            <a:r>
              <a:rPr lang="en-US" sz="1800" dirty="0"/>
              <a:t>Google Analytics:</a:t>
            </a:r>
          </a:p>
          <a:p>
            <a:pPr lvl="1">
              <a:lnSpc>
                <a:spcPct val="150000"/>
              </a:lnSpc>
            </a:pPr>
            <a:r>
              <a:rPr lang="en-US" sz="1800" dirty="0">
                <a:solidFill>
                  <a:schemeClr val="tx1">
                    <a:lumMod val="50000"/>
                    <a:lumOff val="50000"/>
                  </a:schemeClr>
                </a:solidFill>
              </a:rPr>
              <a:t>Regression analysis between user session time, high frequency interactions, and key conversions</a:t>
            </a:r>
          </a:p>
          <a:p>
            <a:pPr lvl="2">
              <a:lnSpc>
                <a:spcPct val="150000"/>
              </a:lnSpc>
            </a:pPr>
            <a:r>
              <a:rPr lang="en-US" sz="1800" dirty="0">
                <a:solidFill>
                  <a:schemeClr val="tx1">
                    <a:lumMod val="50000"/>
                    <a:lumOff val="50000"/>
                  </a:schemeClr>
                </a:solidFill>
              </a:rPr>
              <a:t>Analysis of menu usage, e.g. number of times menu is opened over the course of a session across different user groups (frequent, first time, and power users). </a:t>
            </a:r>
          </a:p>
          <a:p>
            <a:pPr lvl="3">
              <a:lnSpc>
                <a:spcPct val="150000"/>
              </a:lnSpc>
            </a:pPr>
            <a:r>
              <a:rPr lang="en-US" dirty="0">
                <a:solidFill>
                  <a:schemeClr val="tx1">
                    <a:lumMod val="50000"/>
                    <a:lumOff val="50000"/>
                  </a:schemeClr>
                </a:solidFill>
              </a:rPr>
              <a:t>See if menu usage qualities or frequency is associated with desirable customer characteristic</a:t>
            </a:r>
            <a:endParaRPr dirty="0">
              <a:solidFill>
                <a:schemeClr val="tx1">
                  <a:lumMod val="50000"/>
                  <a:lumOff val="50000"/>
                </a:schemeClr>
              </a:solidFill>
            </a:endParaRPr>
          </a:p>
          <a:p>
            <a:pPr lvl="2">
              <a:lnSpc>
                <a:spcPct val="150000"/>
              </a:lnSpc>
            </a:pPr>
            <a:r>
              <a:rPr lang="en-US" sz="1800" dirty="0">
                <a:solidFill>
                  <a:schemeClr val="tx1">
                    <a:lumMod val="50000"/>
                    <a:lumOff val="50000"/>
                  </a:schemeClr>
                </a:solidFill>
              </a:rPr>
              <a:t>Determine which, if any pattern of interactions are associated with desirable customer qualities</a:t>
            </a:r>
          </a:p>
          <a:p>
            <a:pPr lvl="3">
              <a:lnSpc>
                <a:spcPct val="150000"/>
              </a:lnSpc>
            </a:pPr>
            <a:r>
              <a:rPr lang="en-US" dirty="0">
                <a:solidFill>
                  <a:schemeClr val="tx1">
                    <a:lumMod val="50000"/>
                    <a:lumOff val="50000"/>
                  </a:schemeClr>
                </a:solidFill>
              </a:rPr>
              <a:t>e.g. Do frequent user groups observe more or less product comparison interactions</a:t>
            </a:r>
            <a:r>
              <a:rPr lang="en-US" dirty="0" smtClean="0">
                <a:solidFill>
                  <a:schemeClr val="tx1">
                    <a:lumMod val="50000"/>
                    <a:lumOff val="50000"/>
                  </a:schemeClr>
                </a:solidFill>
              </a:rPr>
              <a:t>?</a:t>
            </a:r>
            <a:endParaRPr lang="en-US" dirty="0">
              <a:solidFill>
                <a:schemeClr val="tx1">
                  <a:lumMod val="50000"/>
                  <a:lumOff val="50000"/>
                </a:schemeClr>
              </a:solidFill>
            </a:endParaRPr>
          </a:p>
          <a:p>
            <a:pPr>
              <a:lnSpc>
                <a:spcPct val="150000"/>
              </a:lnSpc>
            </a:pPr>
            <a:r>
              <a:rPr lang="en-US" sz="1800" dirty="0" smtClean="0"/>
              <a:t>Recruit 35 for each 1.5 </a:t>
            </a:r>
            <a:r>
              <a:rPr lang="en-US" sz="1800" dirty="0" err="1" smtClean="0"/>
              <a:t>hr</a:t>
            </a:r>
            <a:r>
              <a:rPr lang="en-US" sz="1800" dirty="0" smtClean="0"/>
              <a:t> testing session (estimated tasks: 7, minimum: 5 participants per task)</a:t>
            </a:r>
          </a:p>
          <a:p>
            <a:pPr lvl="1">
              <a:lnSpc>
                <a:spcPct val="150000"/>
              </a:lnSpc>
            </a:pPr>
            <a:r>
              <a:rPr lang="en-US" sz="1800" dirty="0" smtClean="0">
                <a:solidFill>
                  <a:schemeClr val="tx1">
                    <a:lumMod val="50000"/>
                    <a:lumOff val="50000"/>
                  </a:schemeClr>
                </a:solidFill>
              </a:rPr>
              <a:t>Activities during testing: </a:t>
            </a:r>
          </a:p>
          <a:p>
            <a:pPr lvl="2">
              <a:lnSpc>
                <a:spcPct val="150000"/>
              </a:lnSpc>
            </a:pPr>
            <a:r>
              <a:rPr lang="en-US" sz="1800" dirty="0" smtClean="0">
                <a:solidFill>
                  <a:schemeClr val="tx1">
                    <a:lumMod val="50000"/>
                    <a:lumOff val="50000"/>
                  </a:schemeClr>
                </a:solidFill>
              </a:rPr>
              <a:t>A/B Task Based Usability Testing for Current and New Design Iteration</a:t>
            </a:r>
          </a:p>
          <a:p>
            <a:pPr lvl="2">
              <a:lnSpc>
                <a:spcPct val="150000"/>
              </a:lnSpc>
            </a:pPr>
            <a:r>
              <a:rPr lang="en-US" sz="1800" dirty="0" smtClean="0">
                <a:solidFill>
                  <a:schemeClr val="tx1">
                    <a:lumMod val="50000"/>
                    <a:lumOff val="50000"/>
                  </a:schemeClr>
                </a:solidFill>
              </a:rPr>
              <a:t>Semi-structured interviewing for pre-task: expectations, sentiments, environment inquiries</a:t>
            </a:r>
            <a:endParaRPr sz="1800" dirty="0" smtClean="0">
              <a:solidFill>
                <a:schemeClr val="tx1">
                  <a:lumMod val="50000"/>
                  <a:lumOff val="50000"/>
                </a:schemeClr>
              </a:solidFill>
            </a:endParaRPr>
          </a:p>
          <a:p>
            <a:pPr lvl="2">
              <a:lnSpc>
                <a:spcPct val="150000"/>
              </a:lnSpc>
            </a:pPr>
            <a:r>
              <a:rPr lang="en-US" sz="1800" dirty="0" smtClean="0">
                <a:solidFill>
                  <a:schemeClr val="tx1">
                    <a:lumMod val="50000"/>
                    <a:lumOff val="50000"/>
                  </a:schemeClr>
                </a:solidFill>
              </a:rPr>
              <a:t>Post task: comprehension, other mental models, suggestions and use error root cause analysis</a:t>
            </a:r>
            <a:endParaRPr sz="1800" dirty="0" smtClean="0">
              <a:solidFill>
                <a:schemeClr val="tx1">
                  <a:lumMod val="50000"/>
                  <a:lumOff val="50000"/>
                </a:schemeClr>
              </a:solidFill>
            </a:endParaRPr>
          </a:p>
          <a:p>
            <a:pPr lvl="2">
              <a:lnSpc>
                <a:spcPct val="150000"/>
              </a:lnSpc>
            </a:pPr>
            <a:r>
              <a:rPr lang="en-US" sz="1800" dirty="0" smtClean="0">
                <a:solidFill>
                  <a:schemeClr val="tx1">
                    <a:lumMod val="50000"/>
                    <a:lumOff val="50000"/>
                  </a:schemeClr>
                </a:solidFill>
              </a:rPr>
              <a:t>Card sorting exercise for IA insights regarding bottom navigation app bar</a:t>
            </a:r>
            <a:endParaRPr sz="1800" dirty="0" smtClean="0">
              <a:solidFill>
                <a:schemeClr val="tx1">
                  <a:lumMod val="50000"/>
                  <a:lumOff val="50000"/>
                </a:schemeClr>
              </a:solidFill>
            </a:endParaRPr>
          </a:p>
          <a:p>
            <a:pPr lvl="1">
              <a:lnSpc>
                <a:spcPct val="150000"/>
              </a:lnSpc>
            </a:pPr>
            <a:endParaRPr lang="en-US" sz="1800" dirty="0" smtClean="0"/>
          </a:p>
          <a:p>
            <a:pPr marL="457200" lvl="1" indent="0">
              <a:lnSpc>
                <a:spcPct val="150000"/>
              </a:lnSpc>
              <a:buNone/>
            </a:pPr>
            <a:endParaRPr lang="en-US" sz="1800" dirty="0"/>
          </a:p>
        </p:txBody>
      </p:sp>
    </p:spTree>
    <p:extLst>
      <p:ext uri="{BB962C8B-B14F-4D97-AF65-F5344CB8AC3E}">
        <p14:creationId xmlns:p14="http://schemas.microsoft.com/office/powerpoint/2010/main" val="1296756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1325563"/>
          </a:xfrm>
        </p:spPr>
        <p:txBody>
          <a:bodyPr>
            <a:normAutofit fontScale="90000"/>
          </a:bodyPr>
          <a:lstStyle/>
          <a:p>
            <a:r>
              <a:rPr lang="en-US"/>
              <a:t>Future research on innovative extensions for pre-populating Shopping Carts</a:t>
            </a:r>
            <a:br>
              <a:rPr lang="en-US"/>
            </a:br>
            <a:endParaRPr lang="en-US"/>
          </a:p>
        </p:txBody>
      </p:sp>
      <p:sp>
        <p:nvSpPr>
          <p:cNvPr id="3" name="Content Placeholder 2"/>
          <p:cNvSpPr>
            <a:spLocks noGrp="1"/>
          </p:cNvSpPr>
          <p:nvPr>
            <p:ph idx="1"/>
          </p:nvPr>
        </p:nvSpPr>
        <p:spPr>
          <a:xfrm>
            <a:off x="248877" y="1919288"/>
            <a:ext cx="6677526" cy="4351338"/>
          </a:xfrm>
        </p:spPr>
        <p:txBody>
          <a:bodyPr>
            <a:normAutofit fontScale="85000" lnSpcReduction="10000"/>
          </a:bodyPr>
          <a:lstStyle/>
          <a:p>
            <a:pPr lvl="1">
              <a:lnSpc>
                <a:spcPct val="120000"/>
              </a:lnSpc>
            </a:pPr>
            <a:r>
              <a:rPr lang="en-US" sz="2600" dirty="0" smtClean="0"/>
              <a:t>Share </a:t>
            </a:r>
            <a:r>
              <a:rPr lang="en-US" sz="2600" dirty="0"/>
              <a:t>a Cart via text or social media (Recipe’s, Favorites Items, etc.) </a:t>
            </a:r>
          </a:p>
          <a:p>
            <a:pPr lvl="1">
              <a:lnSpc>
                <a:spcPct val="120000"/>
              </a:lnSpc>
            </a:pPr>
            <a:r>
              <a:rPr lang="en-US" sz="2600" dirty="0"/>
              <a:t>Fitness Carts that receive data from apps with food journals, activity tracking, and biometric data (age, height, weight, macro goals)</a:t>
            </a:r>
          </a:p>
          <a:p>
            <a:pPr lvl="1">
              <a:lnSpc>
                <a:spcPct val="120000"/>
              </a:lnSpc>
            </a:pPr>
            <a:r>
              <a:rPr lang="en-US" sz="2600" dirty="0"/>
              <a:t>Party carts that receive data from apps with event data: number of people, occasion, and time of day</a:t>
            </a:r>
          </a:p>
          <a:p>
            <a:pPr lvl="1">
              <a:lnSpc>
                <a:spcPct val="120000"/>
              </a:lnSpc>
            </a:pPr>
            <a:r>
              <a:rPr lang="en-US" sz="2600" dirty="0"/>
              <a:t>USFG Food Cart based on food expenditure formulas that model family size, ages, and price sensitivity (How much a family should spend to eat healthy diet.)</a:t>
            </a:r>
          </a:p>
          <a:p>
            <a:pPr>
              <a:lnSpc>
                <a:spcPct val="120000"/>
              </a:lnSpc>
            </a:pPr>
            <a:endParaRPr lang="en-US" dirty="0"/>
          </a:p>
        </p:txBody>
      </p:sp>
      <p:pic>
        <p:nvPicPr>
          <p:cNvPr id="1026" name="Picture 2" descr="mage result for shopping cart icon"/>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8523"/>
          <a:stretch/>
        </p:blipFill>
        <p:spPr bwMode="auto">
          <a:xfrm>
            <a:off x="7250797" y="2756394"/>
            <a:ext cx="1703791" cy="16832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2" descr="mage result for shopping cart icon"/>
          <p:cNvPicPr>
            <a:picLocks noChangeAspect="1" noChangeArrowheads="1"/>
          </p:cNvPicPr>
          <p:nvPr/>
        </p:nvPicPr>
        <p:blipFill rotWithShape="1">
          <a:blip r:embed="rId4">
            <a:extLst>
              <a:ext uri="{28A0092B-C50C-407E-A947-70E740481C1C}">
                <a14:useLocalDpi xmlns:a14="http://schemas.microsoft.com/office/drawing/2010/main" val="0"/>
              </a:ext>
            </a:extLst>
          </a:blip>
          <a:srcRect b="8523"/>
          <a:stretch/>
        </p:blipFill>
        <p:spPr bwMode="auto">
          <a:xfrm>
            <a:off x="9650009" y="2756394"/>
            <a:ext cx="1703791" cy="168325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9001220" y="3463376"/>
            <a:ext cx="914400"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369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1928</TotalTime>
  <Words>1242</Words>
  <Application>Microsoft Macintosh PowerPoint</Application>
  <PresentationFormat>Widescreen</PresentationFormat>
  <Paragraphs>71</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Black</vt:lpstr>
      <vt:lpstr>Calibri</vt:lpstr>
      <vt:lpstr>Calibri Light</vt:lpstr>
      <vt:lpstr>Arial</vt:lpstr>
      <vt:lpstr>Arial</vt:lpstr>
      <vt:lpstr>office theme</vt:lpstr>
      <vt:lpstr>Amazon Prime Now</vt:lpstr>
      <vt:lpstr>The Homepage Critical CTAs lack visibility</vt:lpstr>
      <vt:lpstr>The Menu  The Navigation is in the "Basement"  and Exploration is out of mind.</vt:lpstr>
      <vt:lpstr>Actionable Items Components with similar functionality lack consistency and visual affordance</vt:lpstr>
      <vt:lpstr>The Shopping Cart  Error Prevention and Recovery</vt:lpstr>
      <vt:lpstr>The Checkout Funnel  Are we there yet?</vt:lpstr>
      <vt:lpstr>Comparing Products Missed opportunities</vt:lpstr>
      <vt:lpstr>Recruiting, Activities &amp; Outputs</vt:lpstr>
      <vt:lpstr>Future research on innovative extensions for pre-populating Shopping Carts </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Dawn Procopio</cp:lastModifiedBy>
  <cp:revision>44</cp:revision>
  <cp:lastPrinted>2017-08-28T18:53:28Z</cp:lastPrinted>
  <dcterms:created xsi:type="dcterms:W3CDTF">2013-07-15T20:26:40Z</dcterms:created>
  <dcterms:modified xsi:type="dcterms:W3CDTF">2018-07-20T03:44:41Z</dcterms:modified>
</cp:coreProperties>
</file>